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79" r:id="rId3"/>
    <p:sldId id="257" r:id="rId4"/>
    <p:sldId id="286" r:id="rId5"/>
    <p:sldId id="273" r:id="rId6"/>
    <p:sldId id="288" r:id="rId7"/>
    <p:sldId id="315" r:id="rId8"/>
    <p:sldId id="283" r:id="rId9"/>
    <p:sldId id="284" r:id="rId10"/>
    <p:sldId id="278" r:id="rId11"/>
    <p:sldId id="304" r:id="rId12"/>
    <p:sldId id="303" r:id="rId13"/>
    <p:sldId id="305" r:id="rId14"/>
    <p:sldId id="312" r:id="rId15"/>
    <p:sldId id="289" r:id="rId16"/>
    <p:sldId id="274" r:id="rId17"/>
    <p:sldId id="285" r:id="rId18"/>
    <p:sldId id="313" r:id="rId19"/>
    <p:sldId id="314" r:id="rId20"/>
    <p:sldId id="306" r:id="rId21"/>
    <p:sldId id="307" r:id="rId22"/>
    <p:sldId id="311" r:id="rId23"/>
    <p:sldId id="258" r:id="rId24"/>
    <p:sldId id="291" r:id="rId25"/>
    <p:sldId id="292" r:id="rId26"/>
    <p:sldId id="268" r:id="rId27"/>
    <p:sldId id="271" r:id="rId28"/>
    <p:sldId id="272" r:id="rId29"/>
    <p:sldId id="290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1" r:id="rId38"/>
    <p:sldId id="300" r:id="rId39"/>
    <p:sldId id="308" r:id="rId40"/>
    <p:sldId id="270" r:id="rId41"/>
    <p:sldId id="310" r:id="rId42"/>
    <p:sldId id="309" r:id="rId43"/>
    <p:sldId id="261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933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4" autoAdjust="0"/>
    <p:restoredTop sz="86477" autoAdjust="0"/>
  </p:normalViewPr>
  <p:slideViewPr>
    <p:cSldViewPr>
      <p:cViewPr varScale="1">
        <p:scale>
          <a:sx n="57" d="100"/>
          <a:sy n="57" d="100"/>
        </p:scale>
        <p:origin x="-4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8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932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hyperlink" Target="https://successforkidswithhearingloss.com/fm-in-the-classroom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What you need to know about student’s hearing technology for classroom listening.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 smtClean="0"/>
              <a:t>Developed by Gwen Severance, AuD</a:t>
            </a:r>
          </a:p>
          <a:p>
            <a:r>
              <a:rPr lang="en-US" dirty="0" smtClean="0"/>
              <a:t>&amp;  Patty Klein, AuD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PDF of PPT posted at: </a:t>
            </a:r>
            <a:r>
              <a:rPr lang="en-US" dirty="0" smtClean="0">
                <a:hlinkClick r:id="rId2"/>
              </a:rPr>
              <a:t>https://successforkidswithhearingloss.com/fm-in-the-classroom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 smtClean="0"/>
              <a:t>Posted 11/2/12              </a:t>
            </a:r>
            <a:fld id="{E1B69C7E-72B5-417A-B2BE-75B1F0415D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ACDD7-3BF5-4F7B-A6A4-C419C134C5F9}" type="datetimeFigureOut">
              <a:rPr lang="en-US" smtClean="0"/>
              <a:pPr/>
              <a:t>11/2/2012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388AD-29F7-433E-9678-1FCA0EA63B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681F61-CF0F-4747-9091-98F052E0401E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students with suspected hearing loss should first be screened by Audiometry who will refer them to the ARU if they fail the audiometric screening.</a:t>
            </a:r>
          </a:p>
          <a:p>
            <a:r>
              <a:rPr lang="en-US" dirty="0"/>
              <a:t>Students may be further evaluated by the ARU or by their private physician/audiologist if needed.</a:t>
            </a:r>
          </a:p>
          <a:p>
            <a:r>
              <a:rPr lang="en-US" dirty="0"/>
              <a:t>Once identified by the ARU, the DHH Department along with the Audiologist will participate in the IEP to insure that appropriate services and supports are in place.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388AD-29F7-433E-9678-1FCA0EA63BDF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071054-0BAF-4448-8159-DF790F13FB3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5F019-372F-49CF-A264-FF694403CD7E}" type="datetimeFigureOut">
              <a:rPr lang="en-US" smtClean="0"/>
              <a:pPr/>
              <a:t>11/2/2012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421C-E822-412B-A726-9C5A5791E7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5F019-372F-49CF-A264-FF694403CD7E}" type="datetimeFigureOut">
              <a:rPr lang="en-US" smtClean="0"/>
              <a:pPr/>
              <a:t>11/2/2012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421C-E822-412B-A726-9C5A5791E7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5F019-372F-49CF-A264-FF694403CD7E}" type="datetimeFigureOut">
              <a:rPr lang="en-US" smtClean="0"/>
              <a:pPr/>
              <a:t>11/2/2012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421C-E822-412B-A726-9C5A5791E7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50A22C8-2096-4FFC-A022-FC115C41629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5F019-372F-49CF-A264-FF694403CD7E}" type="datetimeFigureOut">
              <a:rPr lang="en-US" smtClean="0"/>
              <a:pPr/>
              <a:t>11/2/2012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421C-E822-412B-A726-9C5A5791E7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5F019-372F-49CF-A264-FF694403CD7E}" type="datetimeFigureOut">
              <a:rPr lang="en-US" smtClean="0"/>
              <a:pPr/>
              <a:t>11/2/2012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421C-E822-412B-A726-9C5A5791E7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5F019-372F-49CF-A264-FF694403CD7E}" type="datetimeFigureOut">
              <a:rPr lang="en-US" smtClean="0"/>
              <a:pPr/>
              <a:t>11/2/2012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421C-E822-412B-A726-9C5A5791E7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5F019-372F-49CF-A264-FF694403CD7E}" type="datetimeFigureOut">
              <a:rPr lang="en-US" smtClean="0"/>
              <a:pPr/>
              <a:t>11/2/2012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421C-E822-412B-A726-9C5A5791E7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5F019-372F-49CF-A264-FF694403CD7E}" type="datetimeFigureOut">
              <a:rPr lang="en-US" smtClean="0"/>
              <a:pPr/>
              <a:t>11/2/2012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421C-E822-412B-A726-9C5A5791E7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5F019-372F-49CF-A264-FF694403CD7E}" type="datetimeFigureOut">
              <a:rPr lang="en-US" smtClean="0"/>
              <a:pPr/>
              <a:t>11/2/2012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421C-E822-412B-A726-9C5A5791E7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5F019-372F-49CF-A264-FF694403CD7E}" type="datetimeFigureOut">
              <a:rPr lang="en-US" smtClean="0"/>
              <a:pPr/>
              <a:t>11/2/2012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421C-E822-412B-A726-9C5A5791E7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5F019-372F-49CF-A264-FF694403CD7E}" type="datetimeFigureOut">
              <a:rPr lang="en-US" smtClean="0"/>
              <a:pPr/>
              <a:t>11/2/2012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421C-E822-412B-A726-9C5A5791E7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F019-372F-49CF-A264-FF694403CD7E}" type="datetimeFigureOut">
              <a:rPr lang="en-US" smtClean="0"/>
              <a:pPr/>
              <a:t>11/2/2012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9421C-E822-412B-A726-9C5A5791E7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jpe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uccessforkidswithhearingloss.com/wp-content/uploads/2011/08/Benefit-of-3-SN-Enhancing-Devices-JEA-Anderson_et_al__20051.pdf" TargetMode="Externa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emf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successforkidswithhearingloss.com/resources-for-professionals/impact-on-listening-and-learning" TargetMode="External"/><Relationship Id="rId2" Type="http://schemas.openxmlformats.org/officeDocument/2006/relationships/hyperlink" Target="http://www.txsha.org/_pdf/Convention/2010Convention/Wickesberg,%20Jennifer%20-%20Do%20You%20Hear%20What%20I%20Hear%20A%20Hands%20on%20Tutorial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772400" cy="2590800"/>
          </a:xfrm>
        </p:spPr>
        <p:txBody>
          <a:bodyPr>
            <a:normAutofit/>
          </a:bodyPr>
          <a:lstStyle/>
          <a:p>
            <a:r>
              <a:rPr lang="en-US" b="1" dirty="0" smtClean="0"/>
              <a:t>What you need to know about student’s hearing technology for classroom listening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638800"/>
            <a:ext cx="6400800" cy="762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Presentation developed by:</a:t>
            </a:r>
          </a:p>
          <a:p>
            <a:r>
              <a:rPr lang="en-US" sz="2000" dirty="0" smtClean="0"/>
              <a:t>Gwen Severance, AuD &amp; Patty Klein, AuD</a:t>
            </a:r>
          </a:p>
          <a:p>
            <a:r>
              <a:rPr lang="en-US" sz="2000" dirty="0" smtClean="0"/>
              <a:t>September, 2012 </a:t>
            </a:r>
            <a:endParaRPr lang="en-US" sz="2000" dirty="0"/>
          </a:p>
        </p:txBody>
      </p:sp>
      <p:pic>
        <p:nvPicPr>
          <p:cNvPr id="19457" name="Picture 1" descr="C:\Users\karen\Desktop\photos - purchased\Deposit photos\Depositphotos_5941299_L.jpg"/>
          <p:cNvPicPr>
            <a:picLocks noChangeAspect="1" noChangeArrowheads="1"/>
          </p:cNvPicPr>
          <p:nvPr/>
        </p:nvPicPr>
        <p:blipFill>
          <a:blip r:embed="rId2" cstate="print"/>
          <a:srcRect r="12195"/>
          <a:stretch>
            <a:fillRect/>
          </a:stretch>
        </p:blipFill>
        <p:spPr bwMode="auto">
          <a:xfrm>
            <a:off x="2971799" y="2819400"/>
            <a:ext cx="3072127" cy="28467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21401397">
            <a:off x="490538" y="3429000"/>
            <a:ext cx="1788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battery door</a:t>
            </a:r>
            <a:endParaRPr lang="en-US" sz="2400" b="1" i="1" dirty="0"/>
          </a:p>
        </p:txBody>
      </p:sp>
      <p:sp>
        <p:nvSpPr>
          <p:cNvPr id="6" name="TextBox 5"/>
          <p:cNvSpPr txBox="1"/>
          <p:nvPr/>
        </p:nvSpPr>
        <p:spPr>
          <a:xfrm rot="893674">
            <a:off x="6832330" y="2948659"/>
            <a:ext cx="1198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receiver</a:t>
            </a:r>
            <a:endParaRPr lang="en-US" sz="2400" b="1" i="1" dirty="0"/>
          </a:p>
        </p:txBody>
      </p:sp>
      <p:sp>
        <p:nvSpPr>
          <p:cNvPr id="7" name="TextBox 6"/>
          <p:cNvSpPr txBox="1"/>
          <p:nvPr/>
        </p:nvSpPr>
        <p:spPr>
          <a:xfrm rot="20378983">
            <a:off x="6307375" y="3863059"/>
            <a:ext cx="1639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transmitter</a:t>
            </a:r>
            <a:endParaRPr lang="en-US" sz="2400" b="1" i="1" dirty="0"/>
          </a:p>
        </p:txBody>
      </p:sp>
      <p:sp>
        <p:nvSpPr>
          <p:cNvPr id="8" name="TextBox 7"/>
          <p:cNvSpPr txBox="1"/>
          <p:nvPr/>
        </p:nvSpPr>
        <p:spPr>
          <a:xfrm rot="797567">
            <a:off x="490127" y="4281514"/>
            <a:ext cx="1503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audioshoe</a:t>
            </a:r>
            <a:endParaRPr lang="en-US" sz="2400" b="1" i="1" dirty="0"/>
          </a:p>
        </p:txBody>
      </p:sp>
      <p:sp>
        <p:nvSpPr>
          <p:cNvPr id="9" name="TextBox 8"/>
          <p:cNvSpPr txBox="1"/>
          <p:nvPr/>
        </p:nvSpPr>
        <p:spPr>
          <a:xfrm rot="20378983">
            <a:off x="484335" y="2796258"/>
            <a:ext cx="1702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microphone</a:t>
            </a:r>
            <a:endParaRPr lang="en-US" sz="2400" b="1" i="1" dirty="0"/>
          </a:p>
        </p:txBody>
      </p:sp>
      <p:sp>
        <p:nvSpPr>
          <p:cNvPr id="10" name="TextBox 9"/>
          <p:cNvSpPr txBox="1"/>
          <p:nvPr/>
        </p:nvSpPr>
        <p:spPr>
          <a:xfrm rot="2009483">
            <a:off x="6326378" y="3326248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FM</a:t>
            </a:r>
            <a:endParaRPr lang="en-US" sz="2400" b="1" i="1" dirty="0"/>
          </a:p>
        </p:txBody>
      </p:sp>
      <p:sp>
        <p:nvSpPr>
          <p:cNvPr id="11" name="TextBox 10"/>
          <p:cNvSpPr txBox="1"/>
          <p:nvPr/>
        </p:nvSpPr>
        <p:spPr>
          <a:xfrm rot="387522">
            <a:off x="6602259" y="4495800"/>
            <a:ext cx="2214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desktop system</a:t>
            </a:r>
            <a:endParaRPr lang="en-US" sz="2400" b="1" i="1" dirty="0"/>
          </a:p>
        </p:txBody>
      </p:sp>
      <p:sp>
        <p:nvSpPr>
          <p:cNvPr id="12" name="TextBox 11"/>
          <p:cNvSpPr txBox="1"/>
          <p:nvPr/>
        </p:nvSpPr>
        <p:spPr>
          <a:xfrm rot="20657925">
            <a:off x="197842" y="5457069"/>
            <a:ext cx="2465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soundfield system</a:t>
            </a:r>
            <a:endParaRPr lang="en-US" sz="2400" b="1" i="1" dirty="0"/>
          </a:p>
        </p:txBody>
      </p:sp>
      <p:sp>
        <p:nvSpPr>
          <p:cNvPr id="13" name="TextBox 12"/>
          <p:cNvSpPr txBox="1"/>
          <p:nvPr/>
        </p:nvSpPr>
        <p:spPr>
          <a:xfrm rot="893674">
            <a:off x="6888232" y="5327905"/>
            <a:ext cx="1673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Ling sounds</a:t>
            </a:r>
            <a:endParaRPr lang="en-US" sz="2400" b="1" i="1" dirty="0"/>
          </a:p>
        </p:txBody>
      </p:sp>
      <p:sp>
        <p:nvSpPr>
          <p:cNvPr id="14" name="TextBox 13"/>
          <p:cNvSpPr txBox="1"/>
          <p:nvPr/>
        </p:nvSpPr>
        <p:spPr>
          <a:xfrm rot="893674">
            <a:off x="7485292" y="2432305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?</a:t>
            </a:r>
            <a:endParaRPr lang="en-US" sz="2400" b="1" i="1" dirty="0"/>
          </a:p>
        </p:txBody>
      </p:sp>
      <p:sp>
        <p:nvSpPr>
          <p:cNvPr id="15" name="TextBox 14"/>
          <p:cNvSpPr txBox="1"/>
          <p:nvPr/>
        </p:nvSpPr>
        <p:spPr>
          <a:xfrm rot="289353">
            <a:off x="7942799" y="3995007"/>
            <a:ext cx="795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?</a:t>
            </a:r>
            <a:endParaRPr lang="en-US" sz="2400" b="1" i="1" dirty="0"/>
          </a:p>
        </p:txBody>
      </p:sp>
      <p:sp>
        <p:nvSpPr>
          <p:cNvPr id="16" name="TextBox 15"/>
          <p:cNvSpPr txBox="1"/>
          <p:nvPr/>
        </p:nvSpPr>
        <p:spPr>
          <a:xfrm rot="20088140">
            <a:off x="1956862" y="2973537"/>
            <a:ext cx="712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?</a:t>
            </a:r>
            <a:endParaRPr lang="en-US" sz="2400" b="1" i="1" dirty="0"/>
          </a:p>
        </p:txBody>
      </p:sp>
      <p:sp>
        <p:nvSpPr>
          <p:cNvPr id="17" name="TextBox 16"/>
          <p:cNvSpPr txBox="1"/>
          <p:nvPr/>
        </p:nvSpPr>
        <p:spPr>
          <a:xfrm rot="20766532">
            <a:off x="1816987" y="3863459"/>
            <a:ext cx="712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?</a:t>
            </a:r>
            <a:endParaRPr lang="en-US" sz="2400" b="1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521587" y="4777858"/>
            <a:ext cx="712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?</a:t>
            </a:r>
            <a:endParaRPr lang="en-US" sz="2400" b="1" i="1" dirty="0"/>
          </a:p>
        </p:txBody>
      </p:sp>
      <p:sp>
        <p:nvSpPr>
          <p:cNvPr id="19" name="TextBox 18"/>
          <p:cNvSpPr txBox="1"/>
          <p:nvPr/>
        </p:nvSpPr>
        <p:spPr>
          <a:xfrm rot="680180">
            <a:off x="6744026" y="5780501"/>
            <a:ext cx="712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?</a:t>
            </a:r>
            <a:endParaRPr lang="en-US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274638"/>
            <a:ext cx="58674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FM Receivers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6400800" y="1447801"/>
            <a:ext cx="2743200" cy="3319463"/>
            <a:chOff x="3408" y="2248"/>
            <a:chExt cx="1728" cy="2091"/>
          </a:xfrm>
        </p:grpSpPr>
        <p:pic>
          <p:nvPicPr>
            <p:cNvPr id="60422" name="Picture 6" descr="Mylink com_company_media_mylink_aaa06_15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00" y="2248"/>
              <a:ext cx="1428" cy="1190"/>
            </a:xfrm>
            <a:prstGeom prst="rect">
              <a:avLst/>
            </a:prstGeom>
            <a:noFill/>
          </p:spPr>
        </p:pic>
        <p:sp>
          <p:nvSpPr>
            <p:cNvPr id="60426" name="Text Box 10"/>
            <p:cNvSpPr txBox="1">
              <a:spLocks noChangeArrowheads="1"/>
            </p:cNvSpPr>
            <p:nvPr/>
          </p:nvSpPr>
          <p:spPr bwMode="auto">
            <a:xfrm>
              <a:off x="3408" y="3408"/>
              <a:ext cx="1728" cy="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FF0000"/>
                  </a:solidFill>
                </a:rPr>
                <a:t>MyLink</a:t>
              </a:r>
              <a:r>
                <a:rPr lang="en-US" b="1" dirty="0">
                  <a:solidFill>
                    <a:srgbClr val="008000"/>
                  </a:solidFill>
                </a:rPr>
                <a:t> Neckloop receiver worn with a hearing aid or CI (works </a:t>
              </a:r>
              <a:r>
                <a:rPr lang="en-US" b="1" dirty="0">
                  <a:solidFill>
                    <a:srgbClr val="00B050"/>
                  </a:solidFill>
                </a:rPr>
                <a:t>with</a:t>
              </a:r>
              <a:r>
                <a:rPr lang="en-US" b="1" dirty="0">
                  <a:solidFill>
                    <a:srgbClr val="008000"/>
                  </a:solidFill>
                </a:rPr>
                <a:t> a hearing aid’s or CI’s telecoil setting)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0" y="3886200"/>
            <a:ext cx="3886200" cy="2514600"/>
            <a:chOff x="2076" y="1008"/>
            <a:chExt cx="2448" cy="1584"/>
          </a:xfrm>
        </p:grpSpPr>
        <p:pic>
          <p:nvPicPr>
            <p:cNvPr id="60420" name="Picture 4" descr="ml9s+savi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76" y="1056"/>
              <a:ext cx="1260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425" name="Text Box 9"/>
            <p:cNvSpPr txBox="1">
              <a:spLocks noChangeArrowheads="1"/>
            </p:cNvSpPr>
            <p:nvPr/>
          </p:nvSpPr>
          <p:spPr bwMode="auto">
            <a:xfrm>
              <a:off x="3372" y="1008"/>
              <a:ext cx="1152" cy="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 smtClean="0">
                  <a:solidFill>
                    <a:srgbClr val="FF0000"/>
                  </a:solidFill>
                </a:rPr>
                <a:t>Phonak Extra </a:t>
              </a:r>
              <a:r>
                <a:rPr lang="en-US" b="1" dirty="0">
                  <a:solidFill>
                    <a:srgbClr val="FF0000"/>
                  </a:solidFill>
                </a:rPr>
                <a:t>Hearing Aid</a:t>
              </a:r>
              <a:r>
                <a:rPr lang="en-US" b="1" dirty="0">
                  <a:solidFill>
                    <a:srgbClr val="008000"/>
                  </a:solidFill>
                </a:rPr>
                <a:t> hearing aid with FM receiver attached</a:t>
              </a:r>
            </a:p>
          </p:txBody>
        </p:sp>
        <p:sp>
          <p:nvSpPr>
            <p:cNvPr id="60428" name="Line 12"/>
            <p:cNvSpPr>
              <a:spLocks noChangeShapeType="1"/>
            </p:cNvSpPr>
            <p:nvPr/>
          </p:nvSpPr>
          <p:spPr bwMode="auto">
            <a:xfrm flipH="1">
              <a:off x="2688" y="1680"/>
              <a:ext cx="636" cy="4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457200" y="838200"/>
            <a:ext cx="3200400" cy="2744788"/>
            <a:chOff x="96" y="288"/>
            <a:chExt cx="2016" cy="1729"/>
          </a:xfrm>
        </p:grpSpPr>
        <p:pic>
          <p:nvPicPr>
            <p:cNvPr id="60429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 l="5138" t="6747" r="22018" b="56178"/>
            <a:stretch>
              <a:fillRect/>
            </a:stretch>
          </p:blipFill>
          <p:spPr bwMode="auto">
            <a:xfrm>
              <a:off x="96" y="288"/>
              <a:ext cx="1440" cy="1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430" name="Text Box 14"/>
            <p:cNvSpPr txBox="1">
              <a:spLocks noChangeArrowheads="1"/>
            </p:cNvSpPr>
            <p:nvPr/>
          </p:nvSpPr>
          <p:spPr bwMode="auto">
            <a:xfrm>
              <a:off x="816" y="1056"/>
              <a:ext cx="1296" cy="5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FF0000"/>
                  </a:solidFill>
                </a:rPr>
                <a:t>I Link Hearing Aid </a:t>
              </a:r>
              <a:r>
                <a:rPr lang="en-US" b="1" dirty="0">
                  <a:solidFill>
                    <a:srgbClr val="008000"/>
                  </a:solidFill>
                </a:rPr>
                <a:t>(FM receiver built in)</a:t>
              </a:r>
            </a:p>
          </p:txBody>
        </p:sp>
        <p:sp>
          <p:nvSpPr>
            <p:cNvPr id="60432" name="Text Box 16"/>
            <p:cNvSpPr txBox="1">
              <a:spLocks noChangeArrowheads="1"/>
            </p:cNvSpPr>
            <p:nvPr/>
          </p:nvSpPr>
          <p:spPr bwMode="auto">
            <a:xfrm>
              <a:off x="192" y="1440"/>
              <a:ext cx="528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008000"/>
                  </a:solidFill>
                </a:rPr>
                <a:t>M    FM FM/M</a:t>
              </a:r>
            </a:p>
          </p:txBody>
        </p:sp>
      </p:grpSp>
      <p:pic>
        <p:nvPicPr>
          <p:cNvPr id="14" name="Picture 13" descr="safari fm9.jpg"/>
          <p:cNvPicPr>
            <a:picLocks noChangeAspect="1"/>
          </p:cNvPicPr>
          <p:nvPr/>
        </p:nvPicPr>
        <p:blipFill>
          <a:blip r:embed="rId6" cstate="print"/>
          <a:srcRect l="10000" r="30000" b="8926"/>
          <a:stretch>
            <a:fillRect/>
          </a:stretch>
        </p:blipFill>
        <p:spPr>
          <a:xfrm>
            <a:off x="3886200" y="3810000"/>
            <a:ext cx="2016327" cy="2286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400800" y="51816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Oticon Safari </a:t>
            </a:r>
            <a:r>
              <a:rPr lang="en-US" b="1" dirty="0" smtClean="0">
                <a:solidFill>
                  <a:srgbClr val="77933C"/>
                </a:solidFill>
              </a:rPr>
              <a:t>hearing aid with </a:t>
            </a:r>
          </a:p>
          <a:p>
            <a:r>
              <a:rPr lang="en-US" b="1" dirty="0" smtClean="0">
                <a:solidFill>
                  <a:srgbClr val="77933C"/>
                </a:solidFill>
              </a:rPr>
              <a:t>FM9 audio shoe and </a:t>
            </a:r>
          </a:p>
          <a:p>
            <a:r>
              <a:rPr lang="en-US" b="1" dirty="0" smtClean="0">
                <a:solidFill>
                  <a:srgbClr val="77933C"/>
                </a:solidFill>
              </a:rPr>
              <a:t>mlxi FM receiver</a:t>
            </a:r>
            <a:endParaRPr lang="en-US" b="1" dirty="0">
              <a:solidFill>
                <a:srgbClr val="77933C"/>
              </a:solidFill>
            </a:endParaRPr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 flipH="1" flipV="1">
            <a:off x="5715000" y="5257800"/>
            <a:ext cx="70485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 flipH="1" flipV="1">
            <a:off x="5638800" y="5791200"/>
            <a:ext cx="78105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0070C0"/>
                </a:solidFill>
              </a:rPr>
              <a:t>Most Popular Brands of Hearing Aids for our kids: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133600"/>
            <a:ext cx="8458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Phonak         Oticon</a:t>
            </a:r>
          </a:p>
          <a:p>
            <a:pPr algn="ctr"/>
            <a:endParaRPr lang="en-US" sz="6600" dirty="0" smtClean="0">
              <a:solidFill>
                <a:srgbClr val="FF0000"/>
              </a:solidFill>
            </a:endParaRPr>
          </a:p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Siemens   	   Widex </a:t>
            </a:r>
          </a:p>
          <a:p>
            <a:endParaRPr lang="en-US" sz="66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</a:rPr>
              <a:t>Different models of hearing aids need different kinds of audio shoes. </a:t>
            </a:r>
            <a:endParaRPr lang="en-US" sz="4800" b="1" dirty="0">
              <a:solidFill>
                <a:srgbClr val="002060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1905000"/>
            <a:ext cx="1752601" cy="285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76400" y="2743200"/>
            <a:ext cx="6477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</a:rPr>
              <a:t>AND,  </a:t>
            </a:r>
          </a:p>
          <a:p>
            <a:r>
              <a:rPr lang="en-US" sz="4800" dirty="0" smtClean="0">
                <a:solidFill>
                  <a:srgbClr val="002060"/>
                </a:solidFill>
              </a:rPr>
              <a:t>Most hearing aids need to be programmed for FM+Mic in order for the FM system to work. </a:t>
            </a:r>
            <a:endParaRPr lang="en-US" sz="4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/>
              <a:t>How do you know what kind of hearing aid a student has?</a:t>
            </a:r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4953000"/>
            <a:ext cx="78953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Most have a label somewhere on the hearing aid that tells you the make (brand) and model. </a:t>
            </a:r>
            <a:endParaRPr lang="en-US" sz="3600" dirty="0"/>
          </a:p>
        </p:txBody>
      </p:sp>
      <p:pic>
        <p:nvPicPr>
          <p:cNvPr id="4" name="Picture 3" descr="widex sesno siva.jpg"/>
          <p:cNvPicPr>
            <a:picLocks noChangeAspect="1"/>
          </p:cNvPicPr>
          <p:nvPr/>
        </p:nvPicPr>
        <p:blipFill>
          <a:blip r:embed="rId2" cstate="print"/>
          <a:srcRect l="27500" t="29917" r="2500" b="6488"/>
          <a:stretch>
            <a:fillRect/>
          </a:stretch>
        </p:blipFill>
        <p:spPr>
          <a:xfrm rot="5400000">
            <a:off x="167439" y="2194761"/>
            <a:ext cx="2751221" cy="18669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1371600" y="2514600"/>
            <a:ext cx="19050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Picture 13" descr="naida SP.jpg"/>
          <p:cNvPicPr>
            <a:picLocks noChangeAspect="1"/>
          </p:cNvPicPr>
          <p:nvPr/>
        </p:nvPicPr>
        <p:blipFill>
          <a:blip r:embed="rId3" cstate="print"/>
          <a:srcRect l="29167" t="19876" r="20000"/>
          <a:stretch>
            <a:fillRect/>
          </a:stretch>
        </p:blipFill>
        <p:spPr>
          <a:xfrm rot="5400000">
            <a:off x="5161891" y="1619909"/>
            <a:ext cx="2356462" cy="2774244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V="1">
            <a:off x="5943600" y="3733800"/>
            <a:ext cx="152400" cy="1143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0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If it’s a Phonak, </a:t>
            </a:r>
          </a:p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it’s going to need a new battery door to accommodate the audio shoe! </a:t>
            </a:r>
          </a:p>
        </p:txBody>
      </p:sp>
      <p:pic>
        <p:nvPicPr>
          <p:cNvPr id="3" name="Picture 2" descr="naida contacts.jpg"/>
          <p:cNvPicPr>
            <a:picLocks noChangeAspect="1"/>
          </p:cNvPicPr>
          <p:nvPr/>
        </p:nvPicPr>
        <p:blipFill>
          <a:blip r:embed="rId2" cstate="print"/>
          <a:srcRect l="6667" r="15000"/>
          <a:stretch>
            <a:fillRect/>
          </a:stretch>
        </p:blipFill>
        <p:spPr>
          <a:xfrm>
            <a:off x="4876800" y="2819400"/>
            <a:ext cx="4038600" cy="38508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2971800"/>
            <a:ext cx="3733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70C0"/>
                </a:solidFill>
              </a:rPr>
              <a:t>An audiologist will have to do this </a:t>
            </a:r>
          </a:p>
          <a:p>
            <a:pPr>
              <a:buFont typeface="Arial" pitchFamily="34" charset="0"/>
              <a:buChar char="•"/>
            </a:pPr>
            <a:endParaRPr lang="en-US" sz="2800" b="1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70C0"/>
                </a:solidFill>
              </a:rPr>
              <a:t>And, you’ll need verbal permission from the parent first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Transmitters for ear level technology </a:t>
            </a: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9F2EF"/>
              </a:clrFrom>
              <a:clrTo>
                <a:srgbClr val="F9F2EF">
                  <a:alpha val="0"/>
                </a:srgbClr>
              </a:clrTo>
            </a:clrChange>
          </a:blip>
          <a:srcRect t="644" r="2802"/>
          <a:stretch>
            <a:fillRect/>
          </a:stretch>
        </p:blipFill>
        <p:spPr bwMode="auto">
          <a:xfrm>
            <a:off x="533400" y="4419600"/>
            <a:ext cx="1295400" cy="2138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3990" t="55090"/>
          <a:stretch>
            <a:fillRect/>
          </a:stretch>
        </p:blipFill>
        <p:spPr bwMode="auto">
          <a:xfrm rot="-2970357">
            <a:off x="1483223" y="4703245"/>
            <a:ext cx="1099445" cy="120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52400" y="1905000"/>
            <a:ext cx="3276600" cy="1393074"/>
          </a:xfrm>
          <a:prstGeom prst="rect">
            <a:avLst/>
          </a:prstGeom>
          <a:noFill/>
          <a:ln/>
        </p:spPr>
      </p:pic>
      <p:sp>
        <p:nvSpPr>
          <p:cNvPr id="29698" name="AutoShape 2" descr="data:image/jpeg;base64,/9j/4AAQSkZJRgABAQAAAQABAAD/2wCEAAkGBhQSEBQUEhQWFRQVFxQYFxQWFxgVFhQVIhgXGBUXFBIYHCYeGBokHBgWIC8gIyctLi8sFx4xNTA2NSYrLCkBCQoKDgwOFw8PFC0dFCQpKSkpKTUpLCkqKSk1KSk2NikpNSk1KSopKSwpKSwpKSksKSkpKSksLCwpKSkpKSkpKf/AABEIAIkAcAMBIgACEQEDEQH/xAAcAAACAgMBAQAAAAAAAAAAAAAGBwQFAAEDCAL/xABGEAACAAMEBQcIBwYGAwAAAAABAgADEQQFEiEGMUFRYQcTInGBkcEkMnKCobGy0RQjM0JzosIlQ1JUg+EVNDWj8PEWY5L/xAAYAQEBAQEBAAAAAAAAAAAAAAAAAQIEA//EAB8RAQEAAgEFAQEAAAAAAAAAAAABAhExAwQSIVETMv/aAAwDAQACEQMRAD8AeMZWMijv2+MBEtTQnWRr6huMBOtV6opwirtuXZ1saAd8Udp05kooMydIk1FQHZnametAF3HbHe0lJNkmOSA3NzCo3nCdUeebNeSDMrVjUs2EEljmSSxG074T2lp1S+U2zTJgly7Vjc1oJcigyFT0nYj2xxt/KVJlNhebPrw+jjh84VsiS9qltgs7zkQgN5goTXD0TiNcjq3Rr/ACFZvoD4VBLHHLyGJlr9jU9JWHZujWk2adm5SpDDKbaR6kl/cI7yOU2yE0+mgHdNkkU6yCohTNc5RypsExWUOxGNKgJQzD9jqWoJ7IkWu+JktUabIdFYAIWwkMuEMMJotQFZTXiImjdOayabyZhAS0WaYTsEwox25Ahh7Yt7LfiMaNVG1UalK7g4yrHmm3XrLcGksBthwgEHgQTDRe8pgkyp9C0uZLlknWAxQYg27OvfEvpdmvGQK6I6SCaAhPVXWOFdogprBW4yNVjcBznTMKk7gTC6NoMy0uz+alWbjnqHEk0g9vV6Sm7B7RABOFA5/jcewE+9hARr3trOk52OYkzaDYowEACEuphu3w9LNaD/6ZntAHjA7o1dtlNgd5oTnR5tRUndTfXVwpWEQM3VpLNs8tklEAM8t2O04cVErXzTXMcNeutpN5R7S2KolnErLmKkVLksrVqDhdkGymyuccrYJY1Ig7BFTMnLXUvcIu9LoRHlPn4gxlSSwxDEQxqhmc4yEV29Fa66KM9sU2kGkxtaSVaWq8yoRCpb7MAAK1deYrXieFITTxuHcI72CZKPOc4VBCMZYOStMqtFZhmBQsezjFZ0q4fmgVHu6QGAZTLAKnMEaqHhlCqv8Ak2FZNbNNLzMSjCRs6WIjqovfDP5M5lbukcAR+dozksQ593GxW0YCebbpIdwrmCd4+UWGmfKgbMJcqzKsyc6B2LHoy1OQqKipNCczQARaaU2cNKlttV6d4Pyjz/pvNZbUyk8ezUB2Ae2EODY0R5Xpjz1lWsS6OQomJkVJ1YgDQjupDYBjxvZZ5j1vo3NZrHZ2fzmkyiTvJQEwGX831XaPEwDWvzV4s5+EeEGmkR6C9Z+EwFW/7g4E/mMSqptIH8jtP4dO91ETuTeSWsEugWgJrUA/eqdY3RWaTnyG0+gg/wBxYtuTCZ5APSMevSm3j1bqbXVqsTVeioQQcOSChrl93YK9mW2I1nuxsXTCYa7lNRupTfXvG6M0pv42WSJoUN9ZKShNAAzYSajdES0aUgWsSJaiaDImTao4LYlJAQDzamgzJjpsxji8srwt7RY0KNhloCQ2E4FyNMs6RXvdr4RRUrXPopkMFAKhamjd8Vtg0snO86W9m+tlylmBJUwOczQSnYgYJnDdWO+j+kTz5k6VNlqjycGIy35xOkCcOKgo60oRsi+qzfKTao01sswWKYWWWF1ZIgc9Kikso3f3i35LH/Z8vgZg/OYjcob+QTOtffH3yUN5AvB5g/NHP15quvtsvLG0X34PJm4Mh9tIQfKCqi2kn7yqffD8vwVsk6mxa9xEecdKLSzWkFs9mdfCPCOmo8hVOoR6wuIUssgbpUr4FjyvZbqViMM4K21ajIdbUr1Q+OSvSybalmypoWkgSwjqa1FCKHu9saBLpFqX1v0wG3l5y+j4mDTSAZL636YDb088eivjGaod0rPkFo/p/GIn8mb+Q+tFdpf/AKfP65PxxJ5NW8j9bwjo6HLk7m6wWmmF0tarPzSYa87KYhsgVVqsD2RAbRbm7aJ1lSVJQWeYnRX96SSrFBrFMI17Itb3vTmVBCM5NeioPmjWcVKClRr2V3RAbSkgEmzzQBvpXhs17OuOuzHbgxyz164QLFclsE6ZPPMSJpklPq6uk6bWvPTUoB2ZnuiXo5c86XaJ0+asuVziovMyWLIWBq00mgGI58c84lWq/wApNKCU70IFQCBioCwqRSgqDUbKnZSN3dpAZswIZMxKhjVuABoRs872cYkmO+S5Z2X16QuUI+Qv1r74++SVvIf6sz3iOfKGfIJnWvvjfJGfIj+LM/THN3PMdnZ/xR5blrZ5o3o3hHnXSGR5Yv8Azd849HThWVM4o3ujz/pLKpbV6z4RzR21FsclS71A4ZDuhwci9nAl2hgAKsg1cGPjChsHnN1mHTyOy6WSad8ynco+caSCm/h0R2+EBt6j6z1Vg1vwdAdcBt7L0/VWMtBbTH/T5/XJ+IxQaJW5hIcC1iQQVwqcNDVdZrnTERWmysEOmQ/Z8/rlfHCsWaRtjeN0xZLzDDl3vOzBvBQaGmSZHKgOfXWmqm2K2+NKLRJKr9LE2oJOFVIWjUWpzGKor3b8g76Q2+NfSG3+6Ned+sflh8FVs06tIcgT2pRdg/hBOzfWLOwaRTpsjF9MKzAZhZTgIwKpbJAMVctZyqwprgCNpY7fd8o1z53xfO/T88Pgr0nveY0jCbWJ6s4BUBQcq5kVxbN1NWedINOSL/Jn8WZ+mFAZphw8kQ8iP4sz9MYyu+W8cZjwYTD6t/Qb3GENpUnly+t4Q+f3bei3uhE6W/571W8Iw1VbdQriPFoePJNLpYCd8x/cB4QkbnToE8Tn3/Iw+OTKXS7pfFph/NGki7vkfV9sB96L0x6Ig0vUfVnrECV5pmvV4mMtBHTRf2fP/p/GIVEqxsyhgVAO+uWyG9pkn7PtHoof9xIU923s0rCUDhlLUZRxOrKNRHCdY2VS1VNBXbHay3TMmMqpRmagCgGpJjLxvZpgcuHLMDViOG3KJNzaRtZ5qTERiV2HUQciK7KiKiNabnmy3ZHorKaFTWoMRpVnYriqo7+qLS9tI2tE5prIwLbNwGoVpnQbYgXbezSsLIGDCtGA39YgPh7MwUtVTQE7euHJyRL5CfxZn6YUFuvRpmNnDFmBqSNurdDl5JJdLvHGZM+KJSDl/sn9Ex5/0zmstuJplhYZ6q5EivaO+PQE77JuqBC89BZNrsE0sTLmJMmzUmgVpRAGBG1SFFeoGMxqlBcdtOdU80E5tQd1OMeg+Tav+GyS23GRTdiNOuE9yc6KG8HILc2iqGYjMstQKDcc49BWKyLKlrLQUVAABwEarMjVvX6tuqBa3pkvrD3HxMF05KqRvBEDNol1XqPh/aI0E9LpXkFp/DJ7mUwpbglSmxCc7IAHwYQGrMr0QanIf9HfDr0is2Kx2hQMzJmU66V8ISNy2ETS6l1l4at09vm5DvJ7DCJXS/bGJVVD4uhXYCK/dYKzCuW864j2SYoZecBKDWF1nhXZXVXZWsbvSzhMah0cAechqpy2GgjlZrM0xgqCrNqFaVNK0HHKNI72ycjOTLUqpocJzwn7yg7QDWhOdKVj6uC7Wn0VSBQE51P3wtAFBJzI7KnZHCfZGlthcUaimh1gEAio2GhGRjlZGIUUJBzzGW0wFjpDdDWboOysWRTVDVc9laCp301Q3+SqXS7ZfFph/OflCQtR6NN5Ue3Z7YfnJvZit22cHKqk97E+MZyWCO2Gko9nv/tFXeWkC2K63nNQscay1P35rEhBTaNp4AxY3s9JY6/CAbRu4Z952pbRahhsdmZls8rOk0hjWZQ6wTrO3IDKJFop5MdHfo1hll1AmzKuxpQ0PmjxpvJgwjQEbijIp7dZaE7mzHXFxHKfKDCh/wCuqAGmlcOsbxtELS/uSNnmM9lmIoJrgc4aZ1orUKkcDSGxa5JTzsx/ENfrL4iIyTUOph/zriBI2jktvEAjmg4O1HlN7niL/wCA3ihHks2opQhGOY1GqmH2FU7R3iPsS4uzRBHQW8nYk2WcWJJJZGqScySzHMxIsvJdeRy5jD6TS0+J4e4lxvEo1kd4h5GiquDkbmc4r2yYuAfu0bGzcMQAVQduZMNmzyAoCqAAAAANQGoAcAKDsjk9vlqKlh744rbGm9GX0F2zGy/+V1mJvZ6fU6Xz85ZYzRM3Ow8O3V3xfy5YAAAoAKADIAbABEawWVJa0XrJ2sd5MS6xRuMjIyA0Y5zJdY6xkBQXrcs2YOg4EVl0XLapCOjqJtXxBhMAIypQgjxgyjUALPZ5/wDLV/qJ4iPj6LP/AJT88v5QWCNxNAS+iTv5T88v5R9rZ5/8sR1PLgqj5MNAL0iuq12izc1Klc22NWxl1NANlBEG6dD7YnnuD2ww4yKKmxXfNUDEfbFjLlkazHYRkBoCMjcZAf/Z"/>
          <p:cNvSpPr>
            <a:spLocks noChangeAspect="1" noChangeArrowheads="1"/>
          </p:cNvSpPr>
          <p:nvPr/>
        </p:nvSpPr>
        <p:spPr bwMode="auto">
          <a:xfrm>
            <a:off x="0" y="-623888"/>
            <a:ext cx="1066800" cy="1304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9702" name="Picture 6" descr="http://www.phonak.com/com/b2c/en/products/fm/transmitters/inspiro/features/_jcr_content/content/textimage/image.resize.140.172.jpg/1282296822682.jpg/771397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3581400"/>
            <a:ext cx="2400300" cy="2948940"/>
          </a:xfrm>
          <a:prstGeom prst="rect">
            <a:avLst/>
          </a:prstGeom>
          <a:noFill/>
        </p:spPr>
      </p:pic>
      <p:pic>
        <p:nvPicPr>
          <p:cNvPr id="29704" name="Picture 8" descr="http://t0.gstatic.com/images?q=tbn:ANd9GcTq8JP_aLZJRhnuZRfZGATnXDlbcIwfJYKQ2G5n58dKrrWG8_9c0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1905000"/>
            <a:ext cx="3088105" cy="1676401"/>
          </a:xfrm>
          <a:prstGeom prst="rect">
            <a:avLst/>
          </a:prstGeom>
          <a:noFill/>
        </p:spPr>
      </p:pic>
      <p:pic>
        <p:nvPicPr>
          <p:cNvPr id="29706" name="Picture 10" descr="http://t1.gstatic.com/images?q=tbn:ANd9GcQz9qdhomFcKK4M704R7osG9DmQJIW1W3JQVeCUnl1d4lxvk97z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1" y="3644902"/>
            <a:ext cx="2222088" cy="28702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04800" y="419100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TX2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1905000"/>
            <a:ext cx="1232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Campus SX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962400" y="3124200"/>
            <a:ext cx="842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Inspiro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467600" y="1676400"/>
            <a:ext cx="14589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EasyLink and </a:t>
            </a:r>
          </a:p>
          <a:p>
            <a:r>
              <a:rPr lang="en-US" b="1" dirty="0" smtClean="0"/>
              <a:t>EasyLink+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http://a248.e.akamai.net/origin-cdn.volusion.com/xetd5.dev35/v/vspfiles/photos/TEA-CB-300-2T.jpg?13149693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33850"/>
            <a:ext cx="2724150" cy="2724150"/>
          </a:xfrm>
          <a:prstGeom prst="rect">
            <a:avLst/>
          </a:prstGeom>
          <a:noFill/>
        </p:spPr>
      </p:pic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81000"/>
            <a:ext cx="8305800" cy="914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Other types of classroom technology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35844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609600" y="1219200"/>
          <a:ext cx="2743200" cy="2589213"/>
        </p:xfrm>
        <a:graphic>
          <a:graphicData uri="http://schemas.openxmlformats.org/presentationml/2006/ole">
            <p:oleObj spid="_x0000_s3074" name="Bitmap Image" r:id="rId4" imgW="1857143" imgH="1752381" progId="PBrush">
              <p:embed/>
            </p:oleObj>
          </a:graphicData>
        </a:graphic>
      </p:graphicFrame>
      <p:graphicFrame>
        <p:nvGraphicFramePr>
          <p:cNvPr id="35847" name="Object 7"/>
          <p:cNvGraphicFramePr>
            <a:graphicFrameLocks noChangeAspect="1"/>
          </p:cNvGraphicFramePr>
          <p:nvPr>
            <p:ph sz="quarter" idx="3"/>
          </p:nvPr>
        </p:nvGraphicFramePr>
        <p:xfrm>
          <a:off x="2514600" y="4343400"/>
          <a:ext cx="2846388" cy="2187575"/>
        </p:xfrm>
        <a:graphic>
          <a:graphicData uri="http://schemas.openxmlformats.org/presentationml/2006/ole">
            <p:oleObj spid="_x0000_s3075" name="Bitmap Image" r:id="rId5" imgW="4238095" imgH="3258005" progId="PBrush">
              <p:embed/>
            </p:oleObj>
          </a:graphicData>
        </a:graphic>
      </p:graphicFrame>
      <p:pic>
        <p:nvPicPr>
          <p:cNvPr id="35850" name="Picture 10" descr="scanRadium000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1295400"/>
            <a:ext cx="2573338" cy="5064125"/>
          </a:xfrm>
          <a:prstGeom prst="rect">
            <a:avLst/>
          </a:prstGeom>
          <a:noFill/>
        </p:spPr>
      </p:pic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1676400" y="1219200"/>
            <a:ext cx="16764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1676400" y="1143000"/>
            <a:ext cx="2057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Easy Listener </a:t>
            </a:r>
            <a:r>
              <a:rPr lang="en-US" dirty="0" smtClean="0"/>
              <a:t> and Amigos   </a:t>
            </a:r>
            <a:r>
              <a:rPr lang="en-US" dirty="0"/>
              <a:t>(for one student)</a:t>
            </a: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3200400" y="4038600"/>
            <a:ext cx="16764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6858000" y="1219200"/>
            <a:ext cx="2057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Classroom speaker systems (soundfield) </a:t>
            </a:r>
            <a:endParaRPr lang="en-US" dirty="0"/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2057400" y="4114800"/>
            <a:ext cx="3352800" cy="779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Desktop Totable   </a:t>
            </a:r>
          </a:p>
          <a:p>
            <a:pPr>
              <a:spcBef>
                <a:spcPct val="50000"/>
              </a:spcBef>
            </a:pPr>
            <a:r>
              <a:rPr lang="en-US" dirty="0"/>
              <a:t> (for one-two students)</a:t>
            </a:r>
          </a:p>
        </p:txBody>
      </p:sp>
      <p:pic>
        <p:nvPicPr>
          <p:cNvPr id="3077" name="Picture 5" descr="http://t3.gstatic.com/images?q=tbn:ANd9GcQxJ-vJkHakMX596iYFAMPz6SfD4ErAsVaglksT7gKN2l-0-RSV-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1143000"/>
            <a:ext cx="922376" cy="2581275"/>
          </a:xfrm>
          <a:prstGeom prst="rect">
            <a:avLst/>
          </a:prstGeom>
          <a:noFill/>
        </p:spPr>
      </p:pic>
      <p:sp>
        <p:nvSpPr>
          <p:cNvPr id="3079" name="AutoShape 7" descr="data:image/jpeg;base64,/9j/4AAQSkZJRgABAQAAAQABAAD/2wCEAAkGBgwNDQ4MDg8PDQ0PDQ4OEA8ODQ4ODA0QFRAVFBMQEhIYGyceFxkjGhISIC8gIycpLC8tFR4xNTA2NSYrLCkBCQoKDgwOFw8PFykcHBwpKSkpKSksKSkpKSkpKSkpKSkpLCwsKSkpLCkpKSkpKSwsKSwpLCkpKSkpKSkpKSkpKf/AABEIAOEA4QMBIgACEQEDEQH/xAAbAAEAAgMBAQAAAAAAAAAAAAAAAQYCBAUHA//EAEQQAAICAQEEBQcFDQkAAAAAAAABAgMRBAUGEiETMUFRcSIyYYGRobEjcsHR4QcUFiQzQ0RSYnOTsvAVQlR0goOEotL/xAAWAQEBAQAAAAAAAAAAAAAAAAAAAQL/xAAZEQEBAQEBAQAAAAAAAAAAAAAAARExEkH/2gAMAwEAAhEDEQA/APcQAAAAAAAQSAAIJAEAAAAAAAAAAAAAAAAAAAAAAAAAACQAAAAAAAAAAAAAYAADAAAYAAAAAAAGBgABgYAAYGAAGBgABgAAAQAJAAAAAAAAAAAAAAAAAAAAAAAAAAAAAAAAAAAAAQSQAJAAAAAAAAAAAAAAMgAAAAAyAAAAAAAAAAAAAAAABBJBIAAAAAAAAAAhsCTib1bTt01EZ1NRnK2MMuKksNPsfgjf1m0qqfPfPr4UsyKzvlt/TS2bfqIy8rTuFri18ovK4U0u3nJGdHS2LtLVXXOM2uCEG5YjFZecJZO+it7nWOOz69TqHw3WwVtqlynB4xwyS6pd672zbs3q0i5Jzk13Qa+Iiu0CoT37nz4dFY+fLivpjn08smeg34lZPhu0llEcef01Nkc92E8mjFsOXt7aFmnqU4LPlYbwniOG28GVW39LL85jlnyk4pevqKrv/tqnVaK3TaS2Ft/DGbjGzg4qW3G3gny8pRbeFz5ERc9BZKdVc5c5ShGT5Y61k2St7rbw6ezZ+jnKcYTlpKJShlycH0a5PuOvVtjSzlwRuqlPGeBWR4/R5OcjRughMkoAAAAAAAAAACAABICAAAAAABDK9vbvE9FXCEMdPc3CvKyk8c5NdyWX6iws8t381/S7a02nXVTprLPW5qP0SA421Ht2VjnHaVfN5UfvNRj4PEm2fWqq6/ho2jVTb0nLpNO51qfbw2VtejrT7EdHVQ8peoyuXl0eholkVqw2vs5ap1Lj6dXcMuVvB0j5c2+XadWcMyeOrJ51tebhrNQ4+cr3JeKwy57K3p0N8VxXV029cq7bI1yT7ccXKS9KM1XTVZPR+o157a0Mf0rTr/k0/WfC3efZkevW6b+PBv3ZA6FMVl8XNcMsrvWCp7N27sqnUafRVaWyFspNVSlWpRg8Nt8Tk2u32mxtbfHSuuVeln01k4uPHGM1XWmvO4pJZeM4wVmtr+0tmt+c7344Vcvs9pcTVy2ls53ZUrLI1qcsV1NV1+MsLMn4s1fwX0dqjK2Nlsqk+jlO63NeXl4w13I7U1mM/nfQjHT9T8BgsH3Otuz1FV+lseZ6S3ok225SrcU4Nt9uHj1FwPM/udPg2nro55TjS8eEZ8/d7j0tGkSAAAAAAAAAAIAAEgIAAAAAAEM823p2E4bT+/X1Sr6KLafNOXG1nq68npLKzvv5mn/ey/lJViraiGZIXLyqvnIzvXMxujzr+dH4kV55vTqFVqdTPrxNYWetuC5FG1Wpdsm5POXn0P1PqLT90eTjqrI97jLx+TiinJ+3+u8vxlnFRT82Pqg/jkz6TubXrlHA08Yt+V1duEpS9RF6ipZikl61j3l0dXY+02pKuT8l97bx6c/Etugo49boJ9sLW/bCX1I85rniSfp7m0elbq2udujm+t5fj8nIC+pcprw+CPnTHDZmn53j9BFUjLTf3O2UnrrdSm+UIqS7Mri4X/2kX1FQ3Ln8vfHvrT9kvtLgWJQAFQAAAAAAABAAAkBAAAAAAAFY34/J0fvZfylmZWt+F8hS+674xZLxYrNnPD9Au6ovulH4kN8l4EXPNZGnmX3R9M5am19fAq/Y4L7CiRZ6fvfWnrbMrzq685xjnFoo209iTg3OtOUW+xc16gzjQhfw+nPes45daPnLL5/Rj6DFprk/rCrlJpRTeeWMERNcXKcUuvK5es9K3aj0d+krf62O9/k5J+8qux9j8DVk8cXXFd3pfpLLoYS+/NBKPZqOGS9EoS+k1B6GuuXdkwjyZ96IpuTfVxM+luni1lcmRp0Nz3+NWLvpf80S6FL3UWNZP91L4xLmixKkAFQAAAAAAABAAAkAAAAAAAAru+sc6WL7roe9NFiOXvFo3dpbIRWZeTJLvxJP4ZJeE6oyeUjGb8loztqlX564PncjWndBLzo8/wBqJnY2p+9z/HfGil+5nIX9YO/vtsfWy1tU9PTO2D06hJxjnhnGTwnz7mcf+wNq/wCEk/T0lUUvbIrLTu0tU/OhF8+1LOcE1aeMViEYxXclg3I7ubVl+iteN1H/AKPr+DO1V+jx/j0/WFaUDo7Mn+M6X/MVmEN1trP8zVD52orb9xs7I3T2ktbprLlWqarOOXDbF80nj0sRF6Vji2uzjl8TZ++I4PlerOJwUJyWeuFM5xba/WSxk+2l2NqbOqqyK75x4F7zOxrHR3PqctRbPsjXj1yf2FwOTu/sp6aElLz5yy8diSwl8TrG4zQAFQAAAAAAABAAAkAAAAAAAAAAYSqi+TSa7mso17NnUtNdHWm01lVwysrwNsEwVyW5tcubvtz+yq0vZgmO5en7bdQ/9cF8IliwRgnmLtcFbm6Vf373/u4+CJ/A/Sd9z8b5newMDzDa4i3R0X6tj8brPrPpDdbQx/M5+dOyXxZ18AeYbXx0+mhVBVwXDCPUlnkfXBINIjBIAAAAAAAAAAAAQAAJQAAAAAAAAAAAAAAAAAAAAAAAAAAAAAAAAAAAACAABIAAAAAAAAAAAAAAAAAAAAAAAAAAAAAAAAAAAACAABIAAAAAAAAAAAAAAAAAAAAAAAAAAAAAAAAAAAACAABIAAAAAAAAAAAAAAAAAAAAAAAAAAAAAAAAAAAACAABKAAAAAAAAAAAAAAAAAAAAAAAAAAAAAAAAAAAAAf/2Q=="/>
          <p:cNvSpPr>
            <a:spLocks noChangeAspect="1" noChangeArrowheads="1"/>
          </p:cNvSpPr>
          <p:nvPr/>
        </p:nvSpPr>
        <p:spPr bwMode="auto">
          <a:xfrm>
            <a:off x="0" y="-731838"/>
            <a:ext cx="15240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81" name="AutoShape 9" descr="data:image/jpeg;base64,/9j/4AAQSkZJRgABAQAAAQABAAD/2wCEAAkGBgwNDQ4MDg8PDQ0PDQ4OEA8ODQ4ODA0QFRAVFBMQEhIYGyceFxkjGhISIC8gIycpLC8tFR4xNTA2NSYrLCkBCQoKDgwOFw8PFykcHBwpKSkpKSksKSkpKSkpKSkpKSkpLCwsKSkpLCkpKSkpKSwsKSwpLCkpKSkpKSkpKSkpKf/AABEIAOEA4QMBIgACEQEDEQH/xAAbAAEAAgMBAQAAAAAAAAAAAAAAAQYCBAUHA//EAEQQAAICAQEEBQcFDQkAAAAAAAABAgMRBAUGEiETMUFRcSIyYYGRobEjcsHR4QcUFiQzQ0RSYnOTsvAVQlR0goOEotL/xAAWAQEBAQAAAAAAAAAAAAAAAAAAAQL/xAAZEQEBAQEBAQAAAAAAAAAAAAAAARExEkH/2gAMAwEAAhEDEQA/APcQAAAAAAAQSAAIJAEAAAAAAAAAAAAAAAAAAAAAAAAAACQAAAAAAAAAAAAAYAADAAAYAAAAAAAGBgABgYAAYGAAGBgABgAAAQAJAAAAAAAAAAAAAAAAAAAAAAAAAAAAAAAAAAAAAQSQAJAAAAAAAAAAAAAAMgAAAAAyAAAAAAAAAAAAAAAABBJBIAAAAAAAAAAhsCTib1bTt01EZ1NRnK2MMuKksNPsfgjf1m0qqfPfPr4UsyKzvlt/TS2bfqIy8rTuFri18ovK4U0u3nJGdHS2LtLVXXOM2uCEG5YjFZecJZO+it7nWOOz69TqHw3WwVtqlynB4xwyS6pd672zbs3q0i5Jzk13Qa+Iiu0CoT37nz4dFY+fLivpjn08smeg34lZPhu0llEcef01Nkc92E8mjFsOXt7aFmnqU4LPlYbwniOG28GVW39LL85jlnyk4pevqKrv/tqnVaK3TaS2Ft/DGbjGzg4qW3G3gny8pRbeFz5ERc9BZKdVc5c5ShGT5Y61k2St7rbw6ezZ+jnKcYTlpKJShlycH0a5PuOvVtjSzlwRuqlPGeBWR4/R5OcjRughMkoAAAAAAAAAACAABICAAAAAABDK9vbvE9FXCEMdPc3CvKyk8c5NdyWX6iws8t381/S7a02nXVTprLPW5qP0SA421Ht2VjnHaVfN5UfvNRj4PEm2fWqq6/ho2jVTb0nLpNO51qfbw2VtejrT7EdHVQ8peoyuXl0eholkVqw2vs5ap1Lj6dXcMuVvB0j5c2+XadWcMyeOrJ51tebhrNQ4+cr3JeKwy57K3p0N8VxXV029cq7bI1yT7ccXKS9KM1XTVZPR+o157a0Mf0rTr/k0/WfC3efZkevW6b+PBv3ZA6FMVl8XNcMsrvWCp7N27sqnUafRVaWyFspNVSlWpRg8Nt8Tk2u32mxtbfHSuuVeln01k4uPHGM1XWmvO4pJZeM4wVmtr+0tmt+c7344Vcvs9pcTVy2ls53ZUrLI1qcsV1NV1+MsLMn4s1fwX0dqjK2Nlsqk+jlO63NeXl4w13I7U1mM/nfQjHT9T8BgsH3Otuz1FV+lseZ6S3ok225SrcU4Nt9uHj1FwPM/udPg2nro55TjS8eEZ8/d7j0tGkSAAAAAAAAAAIAAEgIAAAAAAEM823p2E4bT+/X1Sr6KLafNOXG1nq68npLKzvv5mn/ey/lJViraiGZIXLyqvnIzvXMxujzr+dH4kV55vTqFVqdTPrxNYWetuC5FG1Wpdsm5POXn0P1PqLT90eTjqrI97jLx+TiinJ+3+u8vxlnFRT82Pqg/jkz6TubXrlHA08Yt+V1duEpS9RF6ipZikl61j3l0dXY+02pKuT8l97bx6c/Etugo49boJ9sLW/bCX1I85rniSfp7m0elbq2udujm+t5fj8nIC+pcprw+CPnTHDZmn53j9BFUjLTf3O2UnrrdSm+UIqS7Mri4X/2kX1FQ3Ln8vfHvrT9kvtLgWJQAFQAAAAAAABAAAkBAAAAAAAFY34/J0fvZfylmZWt+F8hS+674xZLxYrNnPD9Au6ovulH4kN8l4EXPNZGnmX3R9M5am19fAq/Y4L7CiRZ6fvfWnrbMrzq685xjnFoo209iTg3OtOUW+xc16gzjQhfw+nPes45daPnLL5/Rj6DFprk/rCrlJpRTeeWMERNcXKcUuvK5es9K3aj0d+krf62O9/k5J+8qux9j8DVk8cXXFd3pfpLLoYS+/NBKPZqOGS9EoS+k1B6GuuXdkwjyZ96IpuTfVxM+luni1lcmRp0Nz3+NWLvpf80S6FL3UWNZP91L4xLmixKkAFQAAAAAAABAAAkAAAAAAAAru+sc6WL7roe9NFiOXvFo3dpbIRWZeTJLvxJP4ZJeE6oyeUjGb8loztqlX564PncjWndBLzo8/wBqJnY2p+9z/HfGil+5nIX9YO/vtsfWy1tU9PTO2D06hJxjnhnGTwnz7mcf+wNq/wCEk/T0lUUvbIrLTu0tU/OhF8+1LOcE1aeMViEYxXclg3I7ubVl+iteN1H/AKPr+DO1V+jx/j0/WFaUDo7Mn+M6X/MVmEN1trP8zVD52orb9xs7I3T2ktbprLlWqarOOXDbF80nj0sRF6Vji2uzjl8TZ++I4PlerOJwUJyWeuFM5xba/WSxk+2l2NqbOqqyK75x4F7zOxrHR3PqctRbPsjXj1yf2FwOTu/sp6aElLz5yy8diSwl8TrG4zQAFQAAAAAAABAAAkAAAAAAAAAAYSqi+TSa7mso17NnUtNdHWm01lVwysrwNsEwVyW5tcubvtz+yq0vZgmO5en7bdQ/9cF8IliwRgnmLtcFbm6Vf373/u4+CJ/A/Sd9z8b5newMDzDa4i3R0X6tj8brPrPpDdbQx/M5+dOyXxZ18AeYbXx0+mhVBVwXDCPUlnkfXBINIjBIAAAAAAAAAAAAQAAJQAAAAAAAAAAAAAAAAAAAAAAAAAAAAAAAAAAAACAABIAAAAAAAAAAAAAAAAAAAAAAAAAAAAAAAAAAAACAABIAAAAAAAAAAAAAAAAAAAAAAAAAAAAAAAAAAAACAABIAAAAAAAAAAAAAAAAAAAAAAAAAAAAAAAAAAAACAABKAAAAAAAAAAAAAAAAAAAAAAAAAAAAAAAAAAAAAf/2Q=="/>
          <p:cNvSpPr>
            <a:spLocks noChangeAspect="1" noChangeArrowheads="1"/>
          </p:cNvSpPr>
          <p:nvPr/>
        </p:nvSpPr>
        <p:spPr bwMode="auto">
          <a:xfrm>
            <a:off x="0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subSp spid="_x0000_s307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4">
                                            <p:subSp spid="_x0000_s3074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subSp spid="_x0000_s3075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7">
                                            <p:subSp spid="_x0000_s3075"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7">
                                            <p:subSp spid="_x0000_s3075"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 l="31949" t="28169"/>
          <a:stretch>
            <a:fillRect/>
          </a:stretch>
        </p:blipFill>
        <p:spPr bwMode="auto">
          <a:xfrm>
            <a:off x="457200" y="2971800"/>
            <a:ext cx="524668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381000"/>
            <a:ext cx="5867400" cy="4800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What is (usually) the most preferable kind of classroom hearing technology equipment to use?</a:t>
            </a:r>
            <a:b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Why? 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4818" name="Picture 2" descr="C:\Documents and Settings\lausd_user\Local Settings\Temporary Internet Files\Content.IE5\9ZDEEJO8\MC90044149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495800"/>
            <a:ext cx="2362200" cy="23622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04800"/>
            <a:ext cx="1600200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676400" y="1524000"/>
            <a:ext cx="2074402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54864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Sizing up classroom hearing technology</a:t>
            </a:r>
          </a:p>
        </p:txBody>
      </p:sp>
      <p:pic>
        <p:nvPicPr>
          <p:cNvPr id="101379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1447800"/>
            <a:ext cx="7983538" cy="4733925"/>
          </a:xfrm>
        </p:spPr>
      </p:pic>
      <p:pic>
        <p:nvPicPr>
          <p:cNvPr id="101380" name="Picture 6" descr="C:\Users\Karen\AppData\Local\Microsoft\Windows\Temporary Internet Files\Content.IE5\DYRGXSST\MPj0385344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63513"/>
            <a:ext cx="1828800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28600" y="6211669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https://successforkidswithhearingloss.com/wp-content/uploads/2011/08/Benefit-of-3-SN-Enhancing-Devices-JEA-Anderson_et_al__20051.pdf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C:\Users\Karen\AppData\Local\Microsoft\Windows\Temporary Internet Files\Content.IE5\8DUPZ7UG\MPj0439571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200400"/>
            <a:ext cx="5954486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Distance from the teacher’s mouth to the student’s ear makes a big difference!</a:t>
            </a:r>
          </a:p>
        </p:txBody>
      </p:sp>
      <p:sp>
        <p:nvSpPr>
          <p:cNvPr id="512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19400"/>
          </a:xfrm>
        </p:spPr>
        <p:txBody>
          <a:bodyPr/>
          <a:lstStyle/>
          <a:p>
            <a:r>
              <a:rPr lang="en-US" sz="2800" dirty="0" smtClean="0"/>
              <a:t>The farther the student is from the desired speaker the more noise and reverberation will interfere with speech understanding.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876800" y="3810000"/>
            <a:ext cx="1371600" cy="22860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18" name="Picture 2" descr="C:\Users\karen\AppData\Local\Microsoft\Windows\Temporary Internet Files\Content.IE5\4VVURPSN\MP90043166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715854"/>
            <a:ext cx="1676400" cy="168462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133600" y="4114800"/>
            <a:ext cx="712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ear trump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906" y="228600"/>
            <a:ext cx="8965894" cy="62071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3048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If only it were this easy………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483076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So, if your student shows up with his first pair of hearing aids, or gets new hearing aids…….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>
                <a:solidFill>
                  <a:srgbClr val="0070C0"/>
                </a:solidFill>
              </a:rPr>
              <a:t>What’s the first question that should cross your mind?....  </a:t>
            </a:r>
            <a:endParaRPr lang="en-US" sz="48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2667000"/>
            <a:ext cx="20427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Would FM work for this student? 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" y="2362200"/>
            <a:ext cx="91440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70C0"/>
                </a:solidFill>
              </a:rPr>
              <a:t>And, </a:t>
            </a:r>
          </a:p>
          <a:p>
            <a:pPr algn="ctr"/>
            <a:endParaRPr lang="en-US" sz="4800" dirty="0" smtClean="0">
              <a:solidFill>
                <a:srgbClr val="0070C0"/>
              </a:solidFill>
            </a:endParaRPr>
          </a:p>
          <a:p>
            <a:pPr algn="ctr"/>
            <a:r>
              <a:rPr lang="en-US" sz="4800" dirty="0" smtClean="0">
                <a:solidFill>
                  <a:srgbClr val="0070C0"/>
                </a:solidFill>
              </a:rPr>
              <a:t>Do I need to request anything different </a:t>
            </a:r>
          </a:p>
          <a:p>
            <a:pPr algn="ctr"/>
            <a:r>
              <a:rPr lang="en-US" sz="4800" dirty="0" smtClean="0">
                <a:solidFill>
                  <a:srgbClr val="0070C0"/>
                </a:solidFill>
              </a:rPr>
              <a:t>from the audiologists? </a:t>
            </a:r>
            <a:endParaRPr lang="en-US" sz="48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116471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C 0.02517 -0.06527 0.05034 -0.13055 0.07048 -0.16064 C 0.09062 -0.19074 0.10781 -0.17893 0.12048 -0.18032 C 0.13316 -0.18171 0.13923 -0.18171 0.14705 -0.16851 C 0.15486 -0.15532 0.15868 -0.11828 0.16753 -0.10185 C 0.17639 -0.08541 0.18767 -0.07314 0.2 -0.0706 C 0.21232 -0.06805 0.23142 -0.07824 0.24114 -0.08611 C 0.25087 -0.09398 0.25243 -0.10393 0.25885 -0.11759 C 0.26527 -0.13125 0.27048 -0.15671 0.27934 -0.16851 C 0.28819 -0.18032 0.30087 -0.18819 0.31163 -0.18819 C 0.32239 -0.18819 0.33628 -0.17708 0.34409 -0.16851 C 0.35191 -0.15995 0.35243 -0.14699 0.35885 -0.13726 C 0.36527 -0.12754 0.37309 -0.11551 0.38229 -0.10972 C 0.39149 -0.10393 0.40034 -0.09537 0.41458 -0.10185 C 0.42882 -0.10833 0.45486 -0.13773 0.46753 -0.14884 C 0.48003 -0.15995 0.4809 -0.16388 0.49114 -0.16851 C 0.50139 -0.17314 0.51024 -0.175 0.52934 -0.17638 C 0.54843 -0.17777 0.57014 -0.17638 0.6059 -0.17638 C 0.64166 -0.17638 0.71823 -0.19537 0.74409 -0.17638 C 0.76996 -0.1574 0.7651 -0.10463 0.76163 -0.06273 C 0.75816 -0.02083 0.75087 0.04121 0.72343 0.07454 C 0.696 0.10787 0.62882 0.13264 0.59705 0.13727 C 0.56527 0.1419 0.54166 0.13079 0.53229 0.10209 C 0.52291 0.07338 0.52725 0.00533 0.54114 -0.03518 C 0.55486 -0.07569 0.58767 -0.14189 0.61458 -0.1412 C 0.64149 -0.14051 0.69357 -0.06597 0.70295 -0.03125 C 0.71232 0.00348 0.68854 0.06274 0.67048 0.06667 C 0.65243 0.07061 0.59843 0.00718 0.59409 -0.00787 C 0.58975 -0.02291 0.63576 -0.02152 0.64409 -0.02338 " pathEditMode="relative" ptsTypes="aaaaaaaaaaaaaaaaaaa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nversation tubes.jpg"/>
          <p:cNvPicPr>
            <a:picLocks noChangeAspect="1"/>
          </p:cNvPicPr>
          <p:nvPr/>
        </p:nvPicPr>
        <p:blipFill>
          <a:blip r:embed="rId2" cstate="print"/>
          <a:srcRect b="12216"/>
          <a:stretch>
            <a:fillRect/>
          </a:stretch>
        </p:blipFill>
        <p:spPr>
          <a:xfrm>
            <a:off x="762000" y="878349"/>
            <a:ext cx="7772400" cy="59034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0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Listening checks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1143000"/>
          </a:xfrm>
        </p:spPr>
        <p:txBody>
          <a:bodyPr>
            <a:noAutofit/>
          </a:bodyPr>
          <a:lstStyle/>
          <a:p>
            <a:r>
              <a:rPr lang="en-US" sz="6600" dirty="0" smtClean="0"/>
              <a:t>Why bother?  </a:t>
            </a:r>
            <a:endParaRPr lang="en-US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600200"/>
            <a:ext cx="7239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Ensure that the speech signal the child is receiving is clear</a:t>
            </a:r>
          </a:p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Alert you to malfunctioning equipment</a:t>
            </a:r>
          </a:p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Properly functioning amplification is essential to the success of any student with hearing loss!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 algn="ctr"/>
            <a:r>
              <a:rPr lang="en-US" sz="3200" b="1" i="1" dirty="0" smtClean="0">
                <a:solidFill>
                  <a:srgbClr val="C00000"/>
                </a:solidFill>
              </a:rPr>
              <a:t>Access denied is opportunity denied!</a:t>
            </a:r>
            <a:endParaRPr lang="en-US" sz="3200" b="1" i="1" dirty="0">
              <a:solidFill>
                <a:srgbClr val="C00000"/>
              </a:solidFill>
            </a:endParaRPr>
          </a:p>
        </p:txBody>
      </p:sp>
      <p:pic>
        <p:nvPicPr>
          <p:cNvPr id="35842" name="Picture 2" descr="C:\Users\karen\Desktop\photos - purchased\Deposit photos\Depositphotos_8904129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9123" y="304799"/>
            <a:ext cx="2234878" cy="3352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48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Oh yeah….and it’s the LAW!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600200"/>
            <a:ext cx="8610600" cy="4724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IDEA, 34 CFR 300.303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*Requires schools to “ensure that the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hearing aids worn by children with hearing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impairments…are functioning properly.”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*HOWEVER…..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law does not state the frequency with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which monitoring should occur.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6867" name="Picture 3" descr="C:\Users\karen\AppData\Local\Microsoft\Windows\Temporary Internet Files\Content.IE5\YP03GRDL\MP90044868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04200">
            <a:off x="6431324" y="1021993"/>
            <a:ext cx="2470361" cy="1643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AutoShape 6" descr="https://mail2.lausd.net/exchange/gwen.severance/Inbox/No%20Subject-6.EML/1_multipart_xF8FF_2_photo.JPG/C58EA28C-18C0-4a97-9AF2-036E93DDAFB3/photo.JPG?attach=1"/>
          <p:cNvSpPr>
            <a:spLocks noChangeAspect="1" noChangeArrowheads="1"/>
          </p:cNvSpPr>
          <p:nvPr/>
        </p:nvSpPr>
        <p:spPr bwMode="auto">
          <a:xfrm>
            <a:off x="63500" y="-136525"/>
            <a:ext cx="5648325" cy="4219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6088" name="AutoShape 8" descr="https://mail2.lausd.net/exchange/gwen.severance/Inbox/No%20Subject-6.EML/1_multipart_xF8FF_2_photo.JPG/C58EA28C-18C0-4a97-9AF2-036E93DDAFB3/photo.JPG?attach=1"/>
          <p:cNvSpPr>
            <a:spLocks noChangeAspect="1" noChangeArrowheads="1"/>
          </p:cNvSpPr>
          <p:nvPr/>
        </p:nvSpPr>
        <p:spPr bwMode="auto">
          <a:xfrm>
            <a:off x="63500" y="-136525"/>
            <a:ext cx="5648325" cy="4219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6089" name="Picture 9" descr="C:\Documents and Settings\lausd_user\My Documents\My Pictures\Hearing aids\toubleshoo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1785" cy="6858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62000" y="4191000"/>
            <a:ext cx="1743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Stethoscope</a:t>
            </a:r>
          </a:p>
          <a:p>
            <a:r>
              <a:rPr lang="en-US" b="1" dirty="0" smtClean="0"/>
              <a:t>or listening tube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253191" y="0"/>
            <a:ext cx="38908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Supplies Needed:</a:t>
            </a:r>
            <a:endParaRPr lang="en-US" sz="4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" y="685800"/>
            <a:ext cx="104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Batteries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733800" y="1371600"/>
            <a:ext cx="860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Blower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630316" y="1447800"/>
            <a:ext cx="1513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Battery Tester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772400" y="4038600"/>
            <a:ext cx="1043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Wax pick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458200" cy="60960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Hearing 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Aid / FM Quick Check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36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Each Morning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The easiest, </a:t>
            </a:r>
            <a:r>
              <a:rPr lang="en-US" sz="2800" b="1" i="1" dirty="0">
                <a:solidFill>
                  <a:schemeClr val="tx2">
                    <a:lumMod val="75000"/>
                  </a:schemeClr>
                </a:solidFill>
              </a:rPr>
              <a:t>quickest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 way to check the equipment…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       …listen to the hearing aid with the earmold, the audioshoe and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FM receiver (little cube with the 3 prongs) attached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to it.</a:t>
            </a:r>
          </a:p>
          <a:p>
            <a:pPr>
              <a:lnSpc>
                <a:spcPct val="90000"/>
              </a:lnSpc>
            </a:pP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Leave the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transmitter(teacher’s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mic) turned                                       off for this step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b="1" dirty="0">
              <a:solidFill>
                <a:srgbClr val="008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</p:txBody>
      </p:sp>
      <p:pic>
        <p:nvPicPr>
          <p:cNvPr id="147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6000" y="3962400"/>
            <a:ext cx="1778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 descr="C:\Users\karen\AppData\Local\Microsoft\Windows\Temporary Internet Files\Content.IE5\4VVURPSN\MP900262932[1].jpg"/>
          <p:cNvPicPr>
            <a:picLocks noChangeAspect="1" noChangeArrowheads="1"/>
          </p:cNvPicPr>
          <p:nvPr/>
        </p:nvPicPr>
        <p:blipFill>
          <a:blip r:embed="rId3" cstate="print"/>
          <a:srcRect t="19856"/>
          <a:stretch>
            <a:fillRect/>
          </a:stretch>
        </p:blipFill>
        <p:spPr bwMode="auto">
          <a:xfrm flipH="1">
            <a:off x="0" y="0"/>
            <a:ext cx="16764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610600" cy="50292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002060"/>
                </a:solidFill>
              </a:rPr>
              <a:t>Can you hear your voice when the FM mic is turned off? (if so, the aid is working)</a:t>
            </a:r>
          </a:p>
          <a:p>
            <a:pPr>
              <a:lnSpc>
                <a:spcPct val="80000"/>
              </a:lnSpc>
              <a:buNone/>
            </a:pPr>
            <a:endParaRPr lang="en-US" sz="2800" b="1" dirty="0">
              <a:solidFill>
                <a:srgbClr val="FF0066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002060"/>
                </a:solidFill>
              </a:rPr>
              <a:t>Can you hear your finger rub when the FM mic is turned on? (the FM is working</a:t>
            </a:r>
            <a:r>
              <a:rPr lang="en-US" sz="2800" b="1" dirty="0" smtClean="0">
                <a:solidFill>
                  <a:srgbClr val="002060"/>
                </a:solidFill>
              </a:rPr>
              <a:t>)</a:t>
            </a:r>
          </a:p>
          <a:p>
            <a:pPr>
              <a:lnSpc>
                <a:spcPct val="80000"/>
              </a:lnSpc>
            </a:pPr>
            <a:endParaRPr lang="en-US" sz="2800" b="1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 dirty="0">
                <a:solidFill>
                  <a:srgbClr val="002060"/>
                </a:solidFill>
              </a:rPr>
              <a:t>		(if no sound… change the battery… </a:t>
            </a:r>
            <a:r>
              <a:rPr lang="en-US" sz="2800" b="1" i="1" u="sng" dirty="0">
                <a:solidFill>
                  <a:srgbClr val="002060"/>
                </a:solidFill>
              </a:rPr>
              <a:t>the battery may be powerful enough to run the hearing aid but not powerful enough to run the hearing aid AND the FM)</a:t>
            </a:r>
          </a:p>
          <a:p>
            <a:pPr>
              <a:lnSpc>
                <a:spcPct val="80000"/>
              </a:lnSpc>
            </a:pPr>
            <a:endParaRPr lang="en-US" sz="2800" b="1" i="1" u="sng" dirty="0"/>
          </a:p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002060"/>
                </a:solidFill>
              </a:rPr>
              <a:t>Say the Ling six sounds</a:t>
            </a:r>
            <a:r>
              <a:rPr lang="en-US" sz="2800" b="1" dirty="0" smtClean="0">
                <a:solidFill>
                  <a:srgbClr val="002060"/>
                </a:solidFill>
              </a:rPr>
              <a:t>… oo, aw, ee, sh, s, m </a:t>
            </a:r>
            <a:endParaRPr lang="en-US" sz="2800" b="1" dirty="0">
              <a:solidFill>
                <a:srgbClr val="00206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Do they sound clear?   </a:t>
            </a:r>
          </a:p>
          <a:p>
            <a:pPr lvl="1">
              <a:lnSpc>
                <a:spcPct val="8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You’re done!       </a:t>
            </a:r>
          </a:p>
          <a:p>
            <a:pPr>
              <a:lnSpc>
                <a:spcPct val="80000"/>
              </a:lnSpc>
            </a:pPr>
            <a:endParaRPr lang="en-US" sz="2800" b="1" dirty="0"/>
          </a:p>
        </p:txBody>
      </p:sp>
      <p:sp>
        <p:nvSpPr>
          <p:cNvPr id="150531" name="WordArt 3"/>
          <p:cNvSpPr>
            <a:spLocks noChangeArrowheads="1" noChangeShapeType="1" noTextEdit="1"/>
          </p:cNvSpPr>
          <p:nvPr/>
        </p:nvSpPr>
        <p:spPr bwMode="auto">
          <a:xfrm rot="-1571472">
            <a:off x="6477000" y="4724400"/>
            <a:ext cx="1600200" cy="866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571472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Bodoni MT"/>
              </a:rPr>
              <a:t>Yea!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002060"/>
                </a:solidFill>
              </a:rPr>
              <a:t>Another Tip </a:t>
            </a:r>
            <a:endParaRPr lang="en-US" sz="6600" b="1" dirty="0">
              <a:solidFill>
                <a:srgbClr val="002060"/>
              </a:solidFill>
            </a:endParaRP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752600"/>
            <a:ext cx="6400800" cy="2209800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Can you hear your finger rub across the hearing aid’s mic?                        (the aid is working)</a:t>
            </a:r>
          </a:p>
          <a:p>
            <a:pPr>
              <a:buFontTx/>
              <a:buNone/>
            </a:pP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515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2057400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3429000" y="4191000"/>
            <a:ext cx="5257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2060"/>
                </a:solidFill>
              </a:rPr>
              <a:t>Can you hear your finger rub across the FM mic?                                         (the FM is working)</a:t>
            </a:r>
          </a:p>
        </p:txBody>
      </p:sp>
      <p:sp>
        <p:nvSpPr>
          <p:cNvPr id="151558" name="Line 6"/>
          <p:cNvSpPr>
            <a:spLocks noChangeShapeType="1"/>
          </p:cNvSpPr>
          <p:nvPr/>
        </p:nvSpPr>
        <p:spPr bwMode="auto">
          <a:xfrm>
            <a:off x="762000" y="762000"/>
            <a:ext cx="533400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151559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9F2EF"/>
              </a:clrFrom>
              <a:clrTo>
                <a:srgbClr val="F9F2EF">
                  <a:alpha val="0"/>
                </a:srgbClr>
              </a:clrTo>
            </a:clrChange>
          </a:blip>
          <a:srcRect t="644" r="2802"/>
          <a:stretch>
            <a:fillRect/>
          </a:stretch>
        </p:blipFill>
        <p:spPr bwMode="auto">
          <a:xfrm>
            <a:off x="685800" y="3886200"/>
            <a:ext cx="1277938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60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3990" t="55090"/>
          <a:stretch>
            <a:fillRect/>
          </a:stretch>
        </p:blipFill>
        <p:spPr bwMode="auto">
          <a:xfrm rot="-2970357">
            <a:off x="1975644" y="4064794"/>
            <a:ext cx="839787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61" name="Line 9"/>
          <p:cNvSpPr>
            <a:spLocks noChangeShapeType="1"/>
          </p:cNvSpPr>
          <p:nvPr/>
        </p:nvSpPr>
        <p:spPr bwMode="auto">
          <a:xfrm flipH="1" flipV="1">
            <a:off x="2438400" y="4953000"/>
            <a:ext cx="8382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38914" name="Picture 2" descr="C:\Users\karen\AppData\Local\Microsoft\Windows\Temporary Internet Files\Content.IE5\YP03GRDL\MP910220822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669063" y="4648200"/>
            <a:ext cx="1474937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t1.gstatic.com/images?q=tbn:ANd9GcQkxgLP-lEz7p8nqJHUBXknOt1_O_Jqu2VHPjLNDjcaR8_3Ov1rJ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1" y="1733779"/>
            <a:ext cx="6204322" cy="512422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3048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Troubleshooting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There’s A LOT to cover!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Types of Equipment we have to offer our students</a:t>
            </a:r>
          </a:p>
          <a:p>
            <a:endParaRPr lang="en-US" dirty="0" smtClean="0"/>
          </a:p>
          <a:p>
            <a:r>
              <a:rPr lang="en-US" dirty="0" smtClean="0"/>
              <a:t>Listening checks – why and how to do them</a:t>
            </a:r>
          </a:p>
          <a:p>
            <a:endParaRPr lang="en-US" dirty="0" smtClean="0"/>
          </a:p>
          <a:p>
            <a:r>
              <a:rPr lang="en-US" dirty="0" smtClean="0"/>
              <a:t>Troubleshooting Equipment</a:t>
            </a:r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Miscellaneous questions answered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914400"/>
            <a:ext cx="388115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33400" y="228600"/>
            <a:ext cx="419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Does the hearing aid amplify sound when it’s turned on?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2057400"/>
            <a:ext cx="3809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Does the hearing aid sound as loud as you expect it to?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3810000"/>
            <a:ext cx="518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Does the hearing aid amplify sound consistently?</a:t>
            </a:r>
          </a:p>
          <a:p>
            <a:r>
              <a:rPr lang="en-US" sz="2800" dirty="0" smtClean="0"/>
              <a:t>(Does the sound cut in and out?)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5486400"/>
            <a:ext cx="49119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Is the quality of the sound okay?</a:t>
            </a:r>
          </a:p>
          <a:p>
            <a:r>
              <a:rPr lang="en-US" sz="2800" dirty="0" smtClean="0"/>
              <a:t>Is there static or distortion?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Does the hearing aid amplify sound when it’s turned on? 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971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If not – </a:t>
            </a:r>
          </a:p>
          <a:p>
            <a:r>
              <a:rPr lang="en-US" dirty="0" smtClean="0"/>
              <a:t>Make sure it’s in the “on” position</a:t>
            </a:r>
          </a:p>
          <a:p>
            <a:r>
              <a:rPr lang="en-US" dirty="0" smtClean="0"/>
              <a:t>Check/Change the battery </a:t>
            </a:r>
          </a:p>
          <a:p>
            <a:r>
              <a:rPr lang="en-US" dirty="0" smtClean="0"/>
              <a:t>Look for blockage in the earmold or tubing</a:t>
            </a:r>
            <a:endParaRPr lang="en-US" dirty="0"/>
          </a:p>
        </p:txBody>
      </p:sp>
      <p:pic>
        <p:nvPicPr>
          <p:cNvPr id="39938" name="Picture 2" descr="C:\Users\karen\AppData\Local\Microsoft\Windows\Temporary Internet Files\Content.IE5\4VVURPSN\MP90039921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1981200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Does the hearing aid sound as loud as you expect it to?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381000" y="2590800"/>
            <a:ext cx="8458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dirty="0" smtClean="0"/>
              <a:t>If not – </a:t>
            </a:r>
          </a:p>
          <a:p>
            <a:pPr>
              <a:buNone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Check/Change the battery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Look for blockage in the earmold or tubing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Listen to the hearing aid without the earmold </a:t>
            </a:r>
            <a:endParaRPr lang="en-US" sz="3200" dirty="0"/>
          </a:p>
        </p:txBody>
      </p:sp>
      <p:pic>
        <p:nvPicPr>
          <p:cNvPr id="40962" name="Picture 2" descr="C:\Users\karen\AppData\Local\Microsoft\Windows\Temporary Internet Files\Content.IE5\6JO5J6Y3\MP90041178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752600"/>
            <a:ext cx="2743200" cy="1828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Does the hearing aid amplify sound consistently?</a:t>
            </a:r>
            <a:br>
              <a:rPr lang="en-US" b="1" dirty="0" smtClean="0"/>
            </a:br>
            <a:r>
              <a:rPr lang="en-US" b="1" dirty="0" smtClean="0"/>
              <a:t>(Does the sound cut in and out?)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90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If not –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Check/change the battery</a:t>
            </a:r>
          </a:p>
          <a:p>
            <a:r>
              <a:rPr lang="en-US" dirty="0" smtClean="0"/>
              <a:t>Check the battery compartment and FM contacts for corrosion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1986" name="Picture 2" descr="C:\Users\karen\AppData\Local\Microsoft\Windows\Temporary Internet Files\Content.IE5\V50AIGZN\MP90030579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590800"/>
            <a:ext cx="2885910" cy="1664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Is the quality of the sound okay?</a:t>
            </a:r>
            <a:br>
              <a:rPr lang="en-US" b="1" dirty="0" smtClean="0"/>
            </a:br>
            <a:r>
              <a:rPr lang="en-US" b="1" dirty="0" smtClean="0"/>
              <a:t>Is there static or distortion?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3011" name="Picture 3" descr="C:\Users\karen\AppData\Local\Microsoft\Windows\Temporary Internet Files\Content.IE5\YP03GRDL\MP900438547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81000" y="2057400"/>
            <a:ext cx="8153400" cy="3335338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If not –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Check/change the battery</a:t>
            </a:r>
          </a:p>
          <a:p>
            <a:r>
              <a:rPr lang="en-US" dirty="0" smtClean="0"/>
              <a:t>Check the battery compartment and FM contacts for corrosion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3012" name="Picture 4" descr="C:\Users\karen\AppData\Local\Microsoft\Windows\Temporary Internet Files\Content.IE5\LI3OF1WW\MP900442465[1]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20000"/>
          </a:blip>
          <a:srcRect/>
          <a:stretch>
            <a:fillRect/>
          </a:stretch>
        </p:blipFill>
        <p:spPr bwMode="auto">
          <a:xfrm>
            <a:off x="6400800" y="2057400"/>
            <a:ext cx="2133600" cy="1865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Listen to the hearing aid as you say the Ling sounds (ah, ee, oo, mm, sh, s)</a:t>
            </a:r>
            <a:br>
              <a:rPr lang="en-US" b="1" dirty="0" smtClean="0"/>
            </a:br>
            <a:r>
              <a:rPr lang="en-US" b="1" dirty="0" smtClean="0"/>
              <a:t>Do the they sound clear?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320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If not –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Check/change the battery</a:t>
            </a:r>
          </a:p>
          <a:p>
            <a:r>
              <a:rPr lang="en-US" dirty="0" smtClean="0"/>
              <a:t>Check the battery compartment and FM contacts for corrosion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4034" name="Picture 2" descr="C:\Users\karen\AppData\Local\Microsoft\Windows\Temporary Internet Files\Content.IE5\S0EF078L\MC900441426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752600"/>
            <a:ext cx="2209343" cy="22093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0" name="Picture 6" descr="http://thecookiebitechronicles.files.wordpress.com/2010/08/clean-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723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2400" y="525959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</a:rPr>
              <a:t>It still doesn’t work……now what? </a:t>
            </a:r>
            <a:endParaRPr lang="en-US" sz="4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Is the transmitter on the right channel? 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048000"/>
            <a:ext cx="1778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1524000" y="4648200"/>
            <a:ext cx="2006600" cy="2209800"/>
            <a:chOff x="816" y="2256"/>
            <a:chExt cx="1168" cy="1240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9F2EF"/>
                </a:clrFrom>
                <a:clrTo>
                  <a:srgbClr val="F9F2EF">
                    <a:alpha val="0"/>
                  </a:srgbClr>
                </a:clrTo>
              </a:clrChange>
            </a:blip>
            <a:srcRect t="644" r="2802"/>
            <a:stretch>
              <a:fillRect/>
            </a:stretch>
          </p:blipFill>
          <p:spPr bwMode="auto">
            <a:xfrm>
              <a:off x="816" y="2256"/>
              <a:ext cx="744" cy="1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53990" t="55090"/>
            <a:stretch>
              <a:fillRect/>
            </a:stretch>
          </p:blipFill>
          <p:spPr bwMode="auto">
            <a:xfrm>
              <a:off x="1536" y="3024"/>
              <a:ext cx="448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057400" y="5334000"/>
            <a:ext cx="3733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4724400" y="3352800"/>
            <a:ext cx="1295400" cy="1752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5" cstate="print"/>
          <a:srcRect l="47107" r="5785" b="7018"/>
          <a:stretch>
            <a:fillRect/>
          </a:stretch>
        </p:blipFill>
        <p:spPr bwMode="auto">
          <a:xfrm rot="3591917">
            <a:off x="4325183" y="1748887"/>
            <a:ext cx="117316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oticon amigo.jpg"/>
          <p:cNvPicPr>
            <a:picLocks noChangeAspect="1"/>
          </p:cNvPicPr>
          <p:nvPr/>
        </p:nvPicPr>
        <p:blipFill>
          <a:blip r:embed="rId6" cstate="print"/>
          <a:srcRect l="4167" t="22107" r="5000" b="12066"/>
          <a:stretch>
            <a:fillRect/>
          </a:stretch>
        </p:blipFill>
        <p:spPr>
          <a:xfrm>
            <a:off x="228600" y="1441508"/>
            <a:ext cx="3812583" cy="2063692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>
            <a:off x="2133600" y="1295400"/>
            <a:ext cx="3810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914400" y="1295400"/>
            <a:ext cx="15240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86200" y="6096000"/>
            <a:ext cx="5111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And, is the battery fully charged?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 the contacts on the audio shoe dirty or broken? </a:t>
            </a:r>
            <a:endParaRPr lang="en-US" dirty="0"/>
          </a:p>
        </p:txBody>
      </p:sp>
      <p:pic>
        <p:nvPicPr>
          <p:cNvPr id="4" name="Content Placeholder 3" descr="naida contac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600200"/>
            <a:ext cx="6059554" cy="4525963"/>
          </a:xfr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3429000" y="3962400"/>
            <a:ext cx="2362200" cy="1066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581400" y="5105400"/>
            <a:ext cx="22098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34000" y="22098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Sometimes, the contacts have tiny bits of dust or grime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791200" y="4267200"/>
            <a:ext cx="312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They can easily be cleaned by rubbing a pencil eraser over the contacts, or by cleaning with an alcohol prep pad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 the FM receivers attached to the hearing aids?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6248400"/>
            <a:ext cx="6840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(Remember to call each piece the right name)</a:t>
            </a:r>
            <a:endParaRPr lang="en-US" sz="2800" dirty="0"/>
          </a:p>
        </p:txBody>
      </p:sp>
      <p:pic>
        <p:nvPicPr>
          <p:cNvPr id="6" name="Picture 5" descr="extra with ml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524000"/>
            <a:ext cx="6172200" cy="46101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4724400" y="1600200"/>
            <a:ext cx="2971800" cy="2057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6858000" y="4495800"/>
            <a:ext cx="11430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772400" y="1600200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Audio shoe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696200" y="5257800"/>
            <a:ext cx="1296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FM receiver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274638"/>
            <a:ext cx="4495800" cy="6049962"/>
          </a:xfrm>
        </p:spPr>
        <p:txBody>
          <a:bodyPr>
            <a:normAutofit/>
          </a:bodyPr>
          <a:lstStyle/>
          <a:p>
            <a:r>
              <a:rPr lang="en-US" dirty="0" smtClean="0"/>
              <a:t>Why </a:t>
            </a:r>
            <a:r>
              <a:rPr lang="en-US" b="1" dirty="0" smtClean="0"/>
              <a:t>DO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students with hearing loss need classroom hearing technology?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What are some benefits and limitations?</a:t>
            </a:r>
            <a:endParaRPr lang="en-US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388115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609600"/>
            <a:ext cx="8229600" cy="3352800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Is the toggle on the FM receiver in the correct position? </a:t>
            </a:r>
            <a:endParaRPr lang="en-US" b="1" dirty="0">
              <a:solidFill>
                <a:srgbClr val="008000"/>
              </a:solidFill>
            </a:endParaRPr>
          </a:p>
          <a:p>
            <a:pPr>
              <a:buFontTx/>
              <a:buNone/>
            </a:pPr>
            <a:endParaRPr lang="en-US" dirty="0">
              <a:solidFill>
                <a:srgbClr val="008000"/>
              </a:solidFill>
            </a:endParaRPr>
          </a:p>
          <a:p>
            <a:pPr lvl="2"/>
            <a:r>
              <a:rPr lang="en-US" b="1" dirty="0">
                <a:solidFill>
                  <a:srgbClr val="008000"/>
                </a:solidFill>
              </a:rPr>
              <a:t>Put the MLX cube switch to the two dot position (FM + mic)</a:t>
            </a:r>
          </a:p>
          <a:p>
            <a:pPr lvl="2"/>
            <a:r>
              <a:rPr lang="en-US" b="1" dirty="0">
                <a:solidFill>
                  <a:srgbClr val="008000"/>
                </a:solidFill>
              </a:rPr>
              <a:t>Turn on the FM mic (teacher’s transmitter)</a:t>
            </a:r>
          </a:p>
          <a:p>
            <a:pPr lvl="2"/>
            <a:r>
              <a:rPr lang="en-US" b="1" dirty="0">
                <a:solidFill>
                  <a:srgbClr val="008000"/>
                </a:solidFill>
              </a:rPr>
              <a:t>Rub your fingernail across the teacher’s mic and </a:t>
            </a:r>
            <a:r>
              <a:rPr lang="en-US" b="1" i="1" dirty="0">
                <a:solidFill>
                  <a:srgbClr val="FF0066"/>
                </a:solidFill>
              </a:rPr>
              <a:t>listen</a:t>
            </a:r>
            <a:r>
              <a:rPr lang="en-US" b="1" dirty="0">
                <a:solidFill>
                  <a:srgbClr val="008000"/>
                </a:solidFill>
              </a:rPr>
              <a:t> for the FM to pick it up</a:t>
            </a:r>
          </a:p>
          <a:p>
            <a:endParaRPr lang="en-US" dirty="0"/>
          </a:p>
        </p:txBody>
      </p:sp>
      <p:sp>
        <p:nvSpPr>
          <p:cNvPr id="149507" name="Text Box 3"/>
          <p:cNvSpPr txBox="1">
            <a:spLocks noChangeArrowheads="1"/>
          </p:cNvSpPr>
          <p:nvPr/>
        </p:nvSpPr>
        <p:spPr bwMode="auto">
          <a:xfrm>
            <a:off x="3962400" y="4724400"/>
            <a:ext cx="388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1066800" y="3657600"/>
            <a:ext cx="365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149509" name="Text Box 5"/>
          <p:cNvSpPr txBox="1">
            <a:spLocks noChangeArrowheads="1"/>
          </p:cNvSpPr>
          <p:nvPr/>
        </p:nvSpPr>
        <p:spPr bwMode="auto">
          <a:xfrm>
            <a:off x="2819400" y="4267200"/>
            <a:ext cx="2209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8000"/>
                </a:solidFill>
              </a:rPr>
              <a:t>FM + mic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8000"/>
                </a:solidFill>
              </a:rPr>
              <a:t>FM only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8000"/>
                </a:solidFill>
              </a:rPr>
              <a:t>HA only (FM off)</a:t>
            </a:r>
          </a:p>
        </p:txBody>
      </p:sp>
      <p:pic>
        <p:nvPicPr>
          <p:cNvPr id="149510" name="Picture 6" descr="ML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886200"/>
            <a:ext cx="2676525" cy="2085975"/>
          </a:xfrm>
          <a:prstGeom prst="rect">
            <a:avLst/>
          </a:prstGeom>
          <a:noFill/>
        </p:spPr>
      </p:pic>
      <p:sp>
        <p:nvSpPr>
          <p:cNvPr id="149511" name="Line 7"/>
          <p:cNvSpPr>
            <a:spLocks noChangeShapeType="1"/>
          </p:cNvSpPr>
          <p:nvPr/>
        </p:nvSpPr>
        <p:spPr bwMode="auto">
          <a:xfrm>
            <a:off x="4114800" y="4419600"/>
            <a:ext cx="1752600" cy="6096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49512" name="Line 8"/>
          <p:cNvSpPr>
            <a:spLocks noChangeShapeType="1"/>
          </p:cNvSpPr>
          <p:nvPr/>
        </p:nvSpPr>
        <p:spPr bwMode="auto">
          <a:xfrm>
            <a:off x="4038600" y="4876800"/>
            <a:ext cx="1828800" cy="3048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49513" name="Line 9"/>
          <p:cNvSpPr>
            <a:spLocks noChangeShapeType="1"/>
          </p:cNvSpPr>
          <p:nvPr/>
        </p:nvSpPr>
        <p:spPr bwMode="auto">
          <a:xfrm>
            <a:off x="4953000" y="5410200"/>
            <a:ext cx="9144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 the cords in good shape and plugged in completely? </a:t>
            </a:r>
            <a:endParaRPr lang="en-US" dirty="0"/>
          </a:p>
        </p:txBody>
      </p:sp>
      <p:pic>
        <p:nvPicPr>
          <p:cNvPr id="4" name="Content Placeholder 3" descr="tx2 and max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8682" t="13469" r="18562"/>
          <a:stretch>
            <a:fillRect/>
          </a:stretch>
        </p:blipFill>
        <p:spPr>
          <a:xfrm>
            <a:off x="5943600" y="2052078"/>
            <a:ext cx="3048000" cy="4607486"/>
          </a:xfrm>
        </p:spPr>
      </p:pic>
      <p:pic>
        <p:nvPicPr>
          <p:cNvPr id="5" name="Picture 4" descr="oticon amigo.jpg"/>
          <p:cNvPicPr>
            <a:picLocks noChangeAspect="1"/>
          </p:cNvPicPr>
          <p:nvPr/>
        </p:nvPicPr>
        <p:blipFill>
          <a:blip r:embed="rId3" cstate="print"/>
          <a:srcRect t="17984" r="7463" b="8079"/>
          <a:stretch>
            <a:fillRect/>
          </a:stretch>
        </p:blipFill>
        <p:spPr>
          <a:xfrm>
            <a:off x="148281" y="2743200"/>
            <a:ext cx="5490519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sometimes, it’s just broken!!</a:t>
            </a:r>
            <a:endParaRPr lang="en-US" dirty="0"/>
          </a:p>
        </p:txBody>
      </p:sp>
      <p:pic>
        <p:nvPicPr>
          <p:cNvPr id="4" name="Content Placeholder 3" descr="broken FM receiv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8622" t="1684" r="29880"/>
          <a:stretch>
            <a:fillRect/>
          </a:stretch>
        </p:blipFill>
        <p:spPr>
          <a:xfrm rot="5400000">
            <a:off x="2321465" y="81325"/>
            <a:ext cx="4343400" cy="76859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47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Thanks to Gwen Severance, AuD</a:t>
            </a:r>
            <a:br>
              <a:rPr lang="en-US" dirty="0" smtClean="0"/>
            </a:br>
            <a:r>
              <a:rPr lang="en-US" dirty="0" smtClean="0"/>
              <a:t> &amp; Patty Klein, AuD for developing this presentation and sharing it with others!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2362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References:</a:t>
            </a:r>
          </a:p>
          <a:p>
            <a:r>
              <a:rPr lang="en-US" dirty="0" smtClean="0">
                <a:hlinkClick r:id="rId2"/>
              </a:rPr>
              <a:t>http://www.txsha.org/_pdf/Convention/2010Convention/Wickesberg,%20Jennifer%20-%</a:t>
            </a:r>
            <a:r>
              <a:rPr lang="en-US" dirty="0" smtClean="0">
                <a:hlinkClick r:id="rId2"/>
              </a:rPr>
              <a:t>20Do%20You%20Hear%20What%20I%20Hear%20A%20Hands%20on%20Tutorial.pdf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https://successforkidswithhearingloss.com/resources-for-professionals/impact-on-listening-and-learning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086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8000"/>
                </a:solidFill>
              </a:rPr>
              <a:t>Children with Hearing Loss Need </a:t>
            </a:r>
            <a:r>
              <a:rPr lang="en-US" sz="3600" b="1" dirty="0" smtClean="0">
                <a:solidFill>
                  <a:srgbClr val="008000"/>
                </a:solidFill>
              </a:rPr>
              <a:t>…hearing technology  </a:t>
            </a:r>
            <a:r>
              <a:rPr lang="en-US" sz="3600" b="1" dirty="0">
                <a:solidFill>
                  <a:srgbClr val="008000"/>
                </a:solidFill>
              </a:rPr>
              <a:t>(personal or speaker systems)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57400"/>
            <a:ext cx="8001000" cy="4373563"/>
          </a:xfrm>
        </p:spPr>
        <p:txBody>
          <a:bodyPr/>
          <a:lstStyle/>
          <a:p>
            <a:pPr>
              <a:buClr>
                <a:srgbClr val="FF33CC"/>
              </a:buClr>
              <a:buFont typeface="Wingdings" pitchFamily="2" charset="2"/>
              <a:buChar char="§"/>
            </a:pPr>
            <a:r>
              <a:rPr lang="en-US" sz="2400" b="1" dirty="0">
                <a:solidFill>
                  <a:srgbClr val="008000"/>
                </a:solidFill>
              </a:rPr>
              <a:t>Any child in ANY situation with background noise </a:t>
            </a:r>
          </a:p>
          <a:p>
            <a:pPr>
              <a:buClr>
                <a:srgbClr val="FF33CC"/>
              </a:buClr>
              <a:buFont typeface="Wingdings" pitchFamily="2" charset="2"/>
              <a:buChar char="§"/>
            </a:pPr>
            <a:r>
              <a:rPr lang="en-US" sz="2400" b="1" dirty="0">
                <a:solidFill>
                  <a:srgbClr val="3333CC"/>
                </a:solidFill>
              </a:rPr>
              <a:t>Any child in ANY group situation</a:t>
            </a:r>
          </a:p>
          <a:p>
            <a:pPr>
              <a:buClr>
                <a:srgbClr val="FF33CC"/>
              </a:buClr>
              <a:buFont typeface="Wingdings" pitchFamily="2" charset="2"/>
              <a:buChar char="§"/>
            </a:pPr>
            <a:r>
              <a:rPr lang="en-US" sz="2400" b="1" dirty="0">
                <a:solidFill>
                  <a:srgbClr val="008000"/>
                </a:solidFill>
              </a:rPr>
              <a:t>Any child in ANY situation where they are receiving new information</a:t>
            </a:r>
          </a:p>
          <a:p>
            <a:pPr>
              <a:buClr>
                <a:srgbClr val="FF33CC"/>
              </a:buClr>
              <a:buFont typeface="Wingdings" pitchFamily="2" charset="2"/>
              <a:buChar char="§"/>
            </a:pPr>
            <a:r>
              <a:rPr lang="en-US" sz="2400" b="1" dirty="0">
                <a:solidFill>
                  <a:srgbClr val="3333CC"/>
                </a:solidFill>
              </a:rPr>
              <a:t>Any child in ANY situation where the speaker moves around the room</a:t>
            </a:r>
          </a:p>
          <a:p>
            <a:pPr>
              <a:buClr>
                <a:srgbClr val="FF33CC"/>
              </a:buClr>
              <a:buFont typeface="Wingdings" pitchFamily="2" charset="2"/>
              <a:buChar char="§"/>
            </a:pPr>
            <a:r>
              <a:rPr lang="en-US" sz="2400" b="1" dirty="0">
                <a:solidFill>
                  <a:srgbClr val="008000"/>
                </a:solidFill>
              </a:rPr>
              <a:t>Any child who has ANY distortion in their hearing </a:t>
            </a:r>
          </a:p>
          <a:p>
            <a:pPr>
              <a:buClr>
                <a:srgbClr val="FF33CC"/>
              </a:buClr>
              <a:buFont typeface="Wingdings" pitchFamily="2" charset="2"/>
              <a:buChar char="§"/>
            </a:pPr>
            <a:r>
              <a:rPr lang="en-US" sz="2400" b="1" dirty="0">
                <a:solidFill>
                  <a:srgbClr val="3333CC"/>
                </a:solidFill>
              </a:rPr>
              <a:t>Any child with a poorly developed language structure</a:t>
            </a:r>
          </a:p>
          <a:p>
            <a:pPr>
              <a:buClr>
                <a:srgbClr val="FF33CC"/>
              </a:buClr>
              <a:buFont typeface="Wingdings" pitchFamily="2" charset="2"/>
              <a:buChar char="§"/>
            </a:pPr>
            <a:r>
              <a:rPr lang="en-US" sz="2400" b="1" dirty="0">
                <a:solidFill>
                  <a:srgbClr val="008000"/>
                </a:solidFill>
              </a:rPr>
              <a:t>Any child who is listening in their second language</a:t>
            </a:r>
          </a:p>
          <a:p>
            <a:pPr>
              <a:buClr>
                <a:srgbClr val="FF33CC"/>
              </a:buClr>
              <a:buFont typeface="Wingdings" pitchFamily="2" charset="2"/>
              <a:buChar char="§"/>
            </a:pPr>
            <a:endParaRPr lang="en-US" sz="24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6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6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4343400" cy="60499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Why would some   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students with hearing loss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NOT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benefit from classroom hearing technology?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362200"/>
            <a:ext cx="388115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karen\Desktop\photos - purchased\Deposit photos\Depositphotos_4718811_l.jpg"/>
          <p:cNvPicPr>
            <a:picLocks noChangeAspect="1" noChangeArrowheads="1"/>
          </p:cNvPicPr>
          <p:nvPr/>
        </p:nvPicPr>
        <p:blipFill>
          <a:blip r:embed="rId2" cstate="print"/>
          <a:srcRect l="47115" r="9697" b="44304"/>
          <a:stretch>
            <a:fillRect/>
          </a:stretch>
        </p:blipFill>
        <p:spPr bwMode="auto">
          <a:xfrm>
            <a:off x="7620000" y="2362200"/>
            <a:ext cx="1524000" cy="1524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“Kid reasons,” not hearing reasons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Student refuses to wear hearing aids so an ear-level personal FM cannot be used</a:t>
            </a:r>
          </a:p>
          <a:p>
            <a:r>
              <a:rPr lang="en-US" dirty="0" smtClean="0"/>
              <a:t>History of “losing” or purposely damaging hearing devices</a:t>
            </a:r>
          </a:p>
          <a:p>
            <a:r>
              <a:rPr lang="en-US" dirty="0" smtClean="0"/>
              <a:t>Lack of tolerance to wearing equipment (autism spectrum, cognitive delay, etc)</a:t>
            </a:r>
          </a:p>
          <a:p>
            <a:r>
              <a:rPr lang="en-US" dirty="0" smtClean="0"/>
              <a:t>Student excels academically with hearing aids alone and refuses to use an FM system</a:t>
            </a:r>
          </a:p>
          <a:p>
            <a:r>
              <a:rPr lang="en-US" dirty="0" smtClean="0"/>
              <a:t>Systems challenges for sound field FM or using a desktop system in secondary school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1371600"/>
            <a:ext cx="3429000" cy="4602162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/>
              <a:t>TYPES OF EQUIPMENT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/>
              <a:t>(the ones we have to offer, that is…)</a:t>
            </a:r>
            <a:endParaRPr lang="en-US" b="1" dirty="0"/>
          </a:p>
        </p:txBody>
      </p:sp>
      <p:pic>
        <p:nvPicPr>
          <p:cNvPr id="3" name="Picture 2" descr="hearing-aid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04774"/>
            <a:ext cx="4800600" cy="6600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Personal (ear level) technology</a:t>
            </a:r>
            <a:endParaRPr lang="en-US" sz="48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503783"/>
            <a:ext cx="9144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FM receivers that attach to the </a:t>
            </a:r>
          </a:p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student’s hearing aid or cochlear implant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alessand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524000"/>
            <a:ext cx="4648200" cy="3471804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 rot="3773612">
            <a:off x="6704833" y="1388040"/>
            <a:ext cx="616927" cy="113020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 rot="6954604">
            <a:off x="6536135" y="3609459"/>
            <a:ext cx="484632" cy="229858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</TotalTime>
  <Words>1258</Words>
  <Application>Microsoft Office PowerPoint</Application>
  <PresentationFormat>On-screen Show (4:3)</PresentationFormat>
  <Paragraphs>196</Paragraphs>
  <Slides>43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Office Theme</vt:lpstr>
      <vt:lpstr>Bitmap Image</vt:lpstr>
      <vt:lpstr>What you need to know about student’s hearing technology for classroom listening</vt:lpstr>
      <vt:lpstr>Slide 2</vt:lpstr>
      <vt:lpstr>There’s A LOT to cover!</vt:lpstr>
      <vt:lpstr>Why DO   students with hearing loss need classroom hearing technology?  What are some benefits and limitations?</vt:lpstr>
      <vt:lpstr>Children with Hearing Loss Need …hearing technology  (personal or speaker systems)</vt:lpstr>
      <vt:lpstr>Why would some    students with hearing loss NOT benefit from classroom hearing technology?</vt:lpstr>
      <vt:lpstr>“Kid reasons,” not hearing reasons</vt:lpstr>
      <vt:lpstr>TYPES OF EQUIPMENT  (the ones we have to offer, that is…)</vt:lpstr>
      <vt:lpstr>Personal (ear level) technology</vt:lpstr>
      <vt:lpstr>FM Receivers</vt:lpstr>
      <vt:lpstr>Most Popular Brands of Hearing Aids for our kids:</vt:lpstr>
      <vt:lpstr>Different models of hearing aids need different kinds of audio shoes. </vt:lpstr>
      <vt:lpstr>How do you know what kind of hearing aid a student has?</vt:lpstr>
      <vt:lpstr>Slide 14</vt:lpstr>
      <vt:lpstr>Types of Transmitters for ear level technology </vt:lpstr>
      <vt:lpstr>Slide 16</vt:lpstr>
      <vt:lpstr>What is (usually) the most preferable kind of classroom hearing technology equipment to use? Why? </vt:lpstr>
      <vt:lpstr>Sizing up classroom hearing technology</vt:lpstr>
      <vt:lpstr>Distance from the teacher’s mouth to the student’s ear makes a big difference!</vt:lpstr>
      <vt:lpstr>So, if your student shows up with his first pair of hearing aids, or gets new hearing aids…….   What’s the first question that should cross your mind?....  </vt:lpstr>
      <vt:lpstr>Would FM work for this student?  </vt:lpstr>
      <vt:lpstr>Slide 22</vt:lpstr>
      <vt:lpstr>Why bother?  </vt:lpstr>
      <vt:lpstr>Oh yeah….and it’s the LAW!</vt:lpstr>
      <vt:lpstr>Slide 25</vt:lpstr>
      <vt:lpstr>Slide 26</vt:lpstr>
      <vt:lpstr>Slide 27</vt:lpstr>
      <vt:lpstr>Another Tip </vt:lpstr>
      <vt:lpstr>Slide 29</vt:lpstr>
      <vt:lpstr>Slide 30</vt:lpstr>
      <vt:lpstr>Does the hearing aid amplify sound when it’s turned on?  </vt:lpstr>
      <vt:lpstr>Does the hearing aid sound as loud as you expect it to? </vt:lpstr>
      <vt:lpstr>Does the hearing aid amplify sound consistently? (Does the sound cut in and out?) </vt:lpstr>
      <vt:lpstr>Is the quality of the sound okay? Is there static or distortion? </vt:lpstr>
      <vt:lpstr>Listen to the hearing aid as you say the Ling sounds (ah, ee, oo, mm, sh, s) Do the they sound clear?</vt:lpstr>
      <vt:lpstr>Slide 36</vt:lpstr>
      <vt:lpstr>Is the transmitter on the right channel? </vt:lpstr>
      <vt:lpstr>Are the contacts on the audio shoe dirty or broken? </vt:lpstr>
      <vt:lpstr>Are the FM receivers attached to the hearing aids? </vt:lpstr>
      <vt:lpstr>Slide 40</vt:lpstr>
      <vt:lpstr>Are the cords in good shape and plugged in completely? </vt:lpstr>
      <vt:lpstr>And sometimes, it’s just broken!!</vt:lpstr>
      <vt:lpstr>Thanks to Gwen Severance, AuD  &amp; Patty Klein, AuD for developing this presentation and sharing it with others!</vt:lpstr>
    </vt:vector>
  </TitlesOfParts>
  <Company>Los Angeles Unified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you need to know about hearing technology equipment and working with the LAUSD Audiologists</dc:title>
  <dc:creator>lausd_user</dc:creator>
  <cp:lastModifiedBy>karenlanderson</cp:lastModifiedBy>
  <cp:revision>82</cp:revision>
  <dcterms:created xsi:type="dcterms:W3CDTF">2012-09-12T16:09:55Z</dcterms:created>
  <dcterms:modified xsi:type="dcterms:W3CDTF">2012-11-02T18:42:48Z</dcterms:modified>
</cp:coreProperties>
</file>